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Lst>
  <p:notesMasterIdLst>
    <p:notesMasterId r:id="rId30"/>
  </p:notesMasterIdLst>
  <p:sldIdLst>
    <p:sldId id="398" r:id="rId6"/>
    <p:sldId id="562" r:id="rId7"/>
    <p:sldId id="563" r:id="rId8"/>
    <p:sldId id="564" r:id="rId9"/>
    <p:sldId id="594" r:id="rId10"/>
    <p:sldId id="565" r:id="rId11"/>
    <p:sldId id="605" r:id="rId12"/>
    <p:sldId id="566" r:id="rId13"/>
    <p:sldId id="567" r:id="rId14"/>
    <p:sldId id="568" r:id="rId15"/>
    <p:sldId id="569" r:id="rId16"/>
    <p:sldId id="570" r:id="rId17"/>
    <p:sldId id="571" r:id="rId18"/>
    <p:sldId id="572" r:id="rId19"/>
    <p:sldId id="573" r:id="rId20"/>
    <p:sldId id="596" r:id="rId21"/>
    <p:sldId id="597" r:id="rId22"/>
    <p:sldId id="598" r:id="rId23"/>
    <p:sldId id="599" r:id="rId24"/>
    <p:sldId id="600" r:id="rId25"/>
    <p:sldId id="601" r:id="rId26"/>
    <p:sldId id="602" r:id="rId27"/>
    <p:sldId id="603" r:id="rId28"/>
    <p:sldId id="60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20" userDrawn="1">
          <p15:clr>
            <a:srgbClr val="A4A3A4"/>
          </p15:clr>
        </p15:guide>
        <p15:guide id="2" pos="864" userDrawn="1">
          <p15:clr>
            <a:srgbClr val="A4A3A4"/>
          </p15:clr>
        </p15:guide>
        <p15:guide id="3" orient="horz" pos="1680" userDrawn="1">
          <p15:clr>
            <a:srgbClr val="A4A3A4"/>
          </p15:clr>
        </p15:guide>
        <p15:guide id="4" orient="horz" pos="1512" userDrawn="1">
          <p15:clr>
            <a:srgbClr val="A4A3A4"/>
          </p15:clr>
        </p15:guide>
        <p15:guide id="5" orient="horz" pos="624" userDrawn="1">
          <p15:clr>
            <a:srgbClr val="A4A3A4"/>
          </p15:clr>
        </p15:guide>
        <p15:guide id="6" pos="3120" userDrawn="1">
          <p15:clr>
            <a:srgbClr val="A4A3A4"/>
          </p15:clr>
        </p15:guide>
        <p15:guide id="7" pos="1800" userDrawn="1">
          <p15:clr>
            <a:srgbClr val="A4A3A4"/>
          </p15:clr>
        </p15:guide>
        <p15:guide id="8" pos="1992" userDrawn="1">
          <p15:clr>
            <a:srgbClr val="A4A3A4"/>
          </p15:clr>
        </p15:guide>
        <p15:guide id="9" pos="2904" userDrawn="1">
          <p15:clr>
            <a:srgbClr val="A4A3A4"/>
          </p15:clr>
        </p15:guide>
        <p15:guide id="10" pos="7464" userDrawn="1">
          <p15:clr>
            <a:srgbClr val="A4A3A4"/>
          </p15:clr>
        </p15:guide>
        <p15:guide id="11" pos="24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3F4"/>
    <a:srgbClr val="F2F3F5"/>
    <a:srgbClr val="141414"/>
    <a:srgbClr val="F2F2F2"/>
    <a:srgbClr val="FFFFFF"/>
    <a:srgbClr val="000000"/>
    <a:srgbClr val="DAD8D4"/>
    <a:srgbClr val="9F9F9F"/>
    <a:srgbClr val="E7E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86" autoAdjust="0"/>
    <p:restoredTop sz="93447" autoAdjust="0"/>
  </p:normalViewPr>
  <p:slideViewPr>
    <p:cSldViewPr snapToGrid="0" showGuides="1">
      <p:cViewPr>
        <p:scale>
          <a:sx n="112" d="100"/>
          <a:sy n="112" d="100"/>
        </p:scale>
        <p:origin x="-258" y="294"/>
      </p:cViewPr>
      <p:guideLst>
        <p:guide orient="horz" pos="3720"/>
        <p:guide pos="864"/>
        <p:guide orient="horz" pos="1680"/>
        <p:guide orient="horz" pos="1512"/>
        <p:guide orient="horz" pos="624"/>
        <p:guide pos="3120"/>
        <p:guide pos="1800"/>
        <p:guide pos="1992"/>
        <p:guide pos="2904"/>
        <p:guide pos="7464"/>
        <p:guide pos="2472"/>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26394C-2E26-4629-89FF-15D32BF044DF}" type="datetimeFigureOut">
              <a:rPr lang="en-US" smtClean="0"/>
              <a:t>6/22/2023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ADC547-3179-4ABC-A80F-5840AA297FAF}" type="slidenum">
              <a:rPr lang="en-US" smtClean="0"/>
              <a:t>‹#›</a:t>
            </a:fld>
            <a:endParaRPr lang="en-US"/>
          </a:p>
        </p:txBody>
      </p:sp>
    </p:spTree>
    <p:extLst>
      <p:ext uri="{BB962C8B-B14F-4D97-AF65-F5344CB8AC3E}">
        <p14:creationId xmlns:p14="http://schemas.microsoft.com/office/powerpoint/2010/main" val="1388869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5e5de15c2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dirty="0"/>
          </a:p>
        </p:txBody>
      </p:sp>
      <p:sp>
        <p:nvSpPr>
          <p:cNvPr id="438" name="Google Shape;438;g5e5de15c2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9763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5e5de15c26_0_3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dirty="0"/>
          </a:p>
        </p:txBody>
      </p:sp>
      <p:sp>
        <p:nvSpPr>
          <p:cNvPr id="483" name="Google Shape;483;g5e5de15c26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031739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5e5de15c26_0_3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dirty="0"/>
          </a:p>
        </p:txBody>
      </p:sp>
      <p:sp>
        <p:nvSpPr>
          <p:cNvPr id="483" name="Google Shape;483;g5e5de15c26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09153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5e5de15c26_0_3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dirty="0"/>
          </a:p>
        </p:txBody>
      </p:sp>
      <p:sp>
        <p:nvSpPr>
          <p:cNvPr id="483" name="Google Shape;483;g5e5de15c26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14413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5e5de15c26_0_3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dirty="0"/>
          </a:p>
        </p:txBody>
      </p:sp>
      <p:sp>
        <p:nvSpPr>
          <p:cNvPr id="483" name="Google Shape;483;g5e5de15c26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678584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5e5de15c26_0_3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dirty="0"/>
          </a:p>
        </p:txBody>
      </p:sp>
      <p:sp>
        <p:nvSpPr>
          <p:cNvPr id="483" name="Google Shape;483;g5e5de15c26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298871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5e5de15c26_0_3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dirty="0"/>
          </a:p>
        </p:txBody>
      </p:sp>
      <p:sp>
        <p:nvSpPr>
          <p:cNvPr id="483" name="Google Shape;483;g5e5de15c26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292626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5e5de15c26_0_3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dirty="0"/>
          </a:p>
        </p:txBody>
      </p:sp>
      <p:sp>
        <p:nvSpPr>
          <p:cNvPr id="483" name="Google Shape;483;g5e5de15c26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509644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5e5de15c26_0_3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dirty="0"/>
          </a:p>
        </p:txBody>
      </p:sp>
      <p:sp>
        <p:nvSpPr>
          <p:cNvPr id="483" name="Google Shape;483;g5e5de15c26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03864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5e5de15c26_0_3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dirty="0"/>
          </a:p>
        </p:txBody>
      </p:sp>
      <p:sp>
        <p:nvSpPr>
          <p:cNvPr id="483" name="Google Shape;483;g5e5de15c26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97766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5e5de15c26_0_3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dirty="0"/>
          </a:p>
        </p:txBody>
      </p:sp>
      <p:sp>
        <p:nvSpPr>
          <p:cNvPr id="483" name="Google Shape;483;g5e5de15c26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64798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5e5de15c26_0_3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dirty="0"/>
          </a:p>
        </p:txBody>
      </p:sp>
      <p:sp>
        <p:nvSpPr>
          <p:cNvPr id="483" name="Google Shape;483;g5e5de15c26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07280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5e5de15c26_0_3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dirty="0"/>
          </a:p>
        </p:txBody>
      </p:sp>
      <p:sp>
        <p:nvSpPr>
          <p:cNvPr id="483" name="Google Shape;483;g5e5de15c26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8376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5e5de15c26_0_3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dirty="0"/>
          </a:p>
        </p:txBody>
      </p:sp>
      <p:sp>
        <p:nvSpPr>
          <p:cNvPr id="483" name="Google Shape;483;g5e5de15c26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182078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5e5de15c26_0_3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dirty="0"/>
          </a:p>
        </p:txBody>
      </p:sp>
      <p:sp>
        <p:nvSpPr>
          <p:cNvPr id="483" name="Google Shape;483;g5e5de15c26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530327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5e5de15c26_0_3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dirty="0"/>
          </a:p>
        </p:txBody>
      </p:sp>
      <p:sp>
        <p:nvSpPr>
          <p:cNvPr id="483" name="Google Shape;483;g5e5de15c26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74849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5e5de15c26_0_3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dirty="0"/>
          </a:p>
        </p:txBody>
      </p:sp>
      <p:sp>
        <p:nvSpPr>
          <p:cNvPr id="483" name="Google Shape;483;g5e5de15c26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4145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5e5de15c26_0_3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dirty="0"/>
          </a:p>
        </p:txBody>
      </p:sp>
      <p:sp>
        <p:nvSpPr>
          <p:cNvPr id="483" name="Google Shape;483;g5e5de15c26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56127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5e5de15c26_0_3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dirty="0"/>
          </a:p>
        </p:txBody>
      </p:sp>
      <p:sp>
        <p:nvSpPr>
          <p:cNvPr id="483" name="Google Shape;483;g5e5de15c26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1526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5e5de15c26_0_3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dirty="0"/>
          </a:p>
        </p:txBody>
      </p:sp>
      <p:sp>
        <p:nvSpPr>
          <p:cNvPr id="483" name="Google Shape;483;g5e5de15c26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78959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5e5de15c26_0_3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dirty="0"/>
          </a:p>
        </p:txBody>
      </p:sp>
      <p:sp>
        <p:nvSpPr>
          <p:cNvPr id="483" name="Google Shape;483;g5e5de15c26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438394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5e5de15c26_0_3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dirty="0"/>
          </a:p>
        </p:txBody>
      </p:sp>
      <p:sp>
        <p:nvSpPr>
          <p:cNvPr id="483" name="Google Shape;483;g5e5de15c26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43696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5e5de15c26_0_3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dirty="0"/>
          </a:p>
        </p:txBody>
      </p:sp>
      <p:sp>
        <p:nvSpPr>
          <p:cNvPr id="483" name="Google Shape;483;g5e5de15c26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39423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5e5de15c26_0_3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dirty="0"/>
          </a:p>
        </p:txBody>
      </p:sp>
      <p:sp>
        <p:nvSpPr>
          <p:cNvPr id="483" name="Google Shape;483;g5e5de15c26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604671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8" name="Google Shape;58;p14"/>
          <p:cNvSpPr txBox="1">
            <a:spLocks noGrp="1"/>
          </p:cNvSpPr>
          <p:nvPr>
            <p:ph type="ftr" idx="11"/>
          </p:nvPr>
        </p:nvSpPr>
        <p:spPr>
          <a:xfrm>
            <a:off x="4165600" y="6356351"/>
            <a:ext cx="3860800" cy="3652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SzPts val="1400"/>
              <a:buNone/>
              <a:defRPr sz="1600" b="0" i="0" u="none" strike="noStrike" cap="none">
                <a:solidFill>
                  <a:srgbClr val="888888"/>
                </a:solidFill>
                <a:latin typeface="+mn-lt"/>
                <a:ea typeface="Calibri"/>
                <a:cs typeface="Calibri"/>
                <a:sym typeface="Calibri"/>
              </a:defRPr>
            </a:lvl1pPr>
            <a:lvl2pPr marR="0" lvl="1" algn="l" rtl="0">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lang="en-US" dirty="0"/>
          </a:p>
        </p:txBody>
      </p:sp>
      <p:sp>
        <p:nvSpPr>
          <p:cNvPr id="5" name="Google Shape;489;p50">
            <a:extLst>
              <a:ext uri="{FF2B5EF4-FFF2-40B4-BE49-F238E27FC236}">
                <a16:creationId xmlns:a16="http://schemas.microsoft.com/office/drawing/2014/main" id="{8C0D17E9-7B9B-4A60-9190-76E1F4F93890}"/>
              </a:ext>
            </a:extLst>
          </p:cNvPr>
          <p:cNvSpPr/>
          <p:nvPr userDrawn="1"/>
        </p:nvSpPr>
        <p:spPr>
          <a:xfrm rot="16200000">
            <a:off x="-2967600" y="2967600"/>
            <a:ext cx="6858000" cy="922800"/>
          </a:xfrm>
          <a:prstGeom prst="rect">
            <a:avLst/>
          </a:prstGeom>
          <a:solidFill>
            <a:srgbClr val="00B0F0"/>
          </a:solidFill>
          <a:ln>
            <a:noFill/>
          </a:ln>
        </p:spPr>
        <p:txBody>
          <a:bodyPr spcFirstLastPara="1" wrap="square" lIns="121900" tIns="60933" rIns="121900" bIns="60933" anchor="ctr" anchorCtr="0">
            <a:noAutofit/>
          </a:bodyPr>
          <a:lstStyle/>
          <a:p>
            <a:pPr lvl="0" algn="r">
              <a:buSzPts val="2400"/>
            </a:pPr>
            <a:endParaRPr lang="en-US" sz="3200" b="1" dirty="0">
              <a:solidFill>
                <a:srgbClr val="FFFFFF"/>
              </a:solidFill>
              <a:latin typeface="Helvetica Neue"/>
              <a:ea typeface="Helvetica Neue"/>
              <a:cs typeface="Helvetica Neue"/>
              <a:sym typeface="Helvetica Neue"/>
            </a:endParaRPr>
          </a:p>
        </p:txBody>
      </p:sp>
      <p:sp>
        <p:nvSpPr>
          <p:cNvPr id="6" name="Google Shape;486;p50">
            <a:extLst>
              <a:ext uri="{FF2B5EF4-FFF2-40B4-BE49-F238E27FC236}">
                <a16:creationId xmlns:a16="http://schemas.microsoft.com/office/drawing/2014/main" id="{4403FDE5-90B1-4611-A1D1-E0E015471312}"/>
              </a:ext>
            </a:extLst>
          </p:cNvPr>
          <p:cNvSpPr txBox="1"/>
          <p:nvPr userDrawn="1"/>
        </p:nvSpPr>
        <p:spPr>
          <a:xfrm>
            <a:off x="3775200" y="6363531"/>
            <a:ext cx="4641600" cy="365200"/>
          </a:xfrm>
          <a:prstGeom prst="rect">
            <a:avLst/>
          </a:prstGeom>
          <a:noFill/>
          <a:ln>
            <a:noFill/>
          </a:ln>
        </p:spPr>
        <p:txBody>
          <a:bodyPr spcFirstLastPara="1" wrap="square" lIns="91433" tIns="45700" rIns="91433"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1200" b="0" i="0" u="none" strike="noStrike" cap="none" dirty="0">
                <a:solidFill>
                  <a:srgbClr val="000000"/>
                </a:solidFill>
                <a:latin typeface="Calibri"/>
                <a:ea typeface="Calibri"/>
                <a:cs typeface="Calibri"/>
                <a:sym typeface="Calibri"/>
              </a:rPr>
              <a:t>Copyright © 2014-2022, STEAM WORKS STUDIO. All rights reserved.</a:t>
            </a:r>
            <a:endParaRPr sz="1200" b="0" i="0" u="none" strike="noStrike" cap="none" dirty="0">
              <a:solidFill>
                <a:srgbClr val="888888"/>
              </a:solidFill>
              <a:latin typeface="Calibri"/>
              <a:ea typeface="Calibri"/>
              <a:cs typeface="Calibri"/>
              <a:sym typeface="Calibri"/>
            </a:endParaRPr>
          </a:p>
        </p:txBody>
      </p:sp>
      <p:pic>
        <p:nvPicPr>
          <p:cNvPr id="7" name="Google Shape;487;p50" descr="A picture containing object, thing&#10;&#10;Description generated with high confidence">
            <a:extLst>
              <a:ext uri="{FF2B5EF4-FFF2-40B4-BE49-F238E27FC236}">
                <a16:creationId xmlns:a16="http://schemas.microsoft.com/office/drawing/2014/main" id="{8252324D-3619-4CAB-9F55-C7743EC52475}"/>
              </a:ext>
            </a:extLst>
          </p:cNvPr>
          <p:cNvPicPr preferRelativeResize="0">
            <a:picLocks noChangeAspect="1"/>
          </p:cNvPicPr>
          <p:nvPr userDrawn="1"/>
        </p:nvPicPr>
        <p:blipFill rotWithShape="1">
          <a:blip r:embed="rId2">
            <a:alphaModFix/>
          </a:blip>
          <a:srcRect/>
          <a:stretch/>
        </p:blipFill>
        <p:spPr>
          <a:xfrm>
            <a:off x="10058480" y="5954069"/>
            <a:ext cx="1777920" cy="664000"/>
          </a:xfrm>
          <a:prstGeom prst="rect">
            <a:avLst/>
          </a:prstGeom>
          <a:noFill/>
          <a:ln>
            <a:noFill/>
          </a:ln>
        </p:spPr>
      </p:pic>
      <p:sp>
        <p:nvSpPr>
          <p:cNvPr id="59" name="Google Shape;59;p14"/>
          <p:cNvSpPr txBox="1">
            <a:spLocks noGrp="1"/>
          </p:cNvSpPr>
          <p:nvPr>
            <p:ph type="sldNum" idx="12"/>
          </p:nvPr>
        </p:nvSpPr>
        <p:spPr>
          <a:xfrm>
            <a:off x="-11460" y="6356351"/>
            <a:ext cx="653824" cy="3652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600" b="0" i="0" u="none" strike="noStrike" cap="none">
                <a:solidFill>
                  <a:schemeClr val="tx1"/>
                </a:solidFill>
                <a:latin typeface="Arial" panose="020B0604020202020204" pitchFamily="34" charset="0"/>
                <a:ea typeface="Arial" panose="020B0604020202020204" pitchFamily="34" charset="0"/>
                <a:cs typeface="Arial" panose="020B0604020202020204" pitchFamily="34" charset="0"/>
                <a:sym typeface="Calibri"/>
              </a:defRPr>
            </a:lvl1pPr>
            <a:lvl2pPr marL="0" marR="0" lvl="1"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2061711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reserve="1">
  <p:cSld name="1_Blank">
    <p:spTree>
      <p:nvGrpSpPr>
        <p:cNvPr id="1" name="Shape 56"/>
        <p:cNvGrpSpPr/>
        <p:nvPr/>
      </p:nvGrpSpPr>
      <p:grpSpPr>
        <a:xfrm>
          <a:off x="0" y="0"/>
          <a:ext cx="0" cy="0"/>
          <a:chOff x="0" y="0"/>
          <a:chExt cx="0" cy="0"/>
        </a:xfrm>
      </p:grpSpPr>
      <p:sp>
        <p:nvSpPr>
          <p:cNvPr id="5" name="Google Shape;489;p50">
            <a:extLst>
              <a:ext uri="{FF2B5EF4-FFF2-40B4-BE49-F238E27FC236}">
                <a16:creationId xmlns:a16="http://schemas.microsoft.com/office/drawing/2014/main" id="{8C0D17E9-7B9B-4A60-9190-76E1F4F93890}"/>
              </a:ext>
            </a:extLst>
          </p:cNvPr>
          <p:cNvSpPr/>
          <p:nvPr userDrawn="1"/>
        </p:nvSpPr>
        <p:spPr>
          <a:xfrm rot="16200000">
            <a:off x="-2967600" y="2967600"/>
            <a:ext cx="6858000" cy="922800"/>
          </a:xfrm>
          <a:prstGeom prst="rect">
            <a:avLst/>
          </a:prstGeom>
          <a:solidFill>
            <a:srgbClr val="00B0F0"/>
          </a:solidFill>
          <a:ln>
            <a:noFill/>
          </a:ln>
        </p:spPr>
        <p:txBody>
          <a:bodyPr spcFirstLastPara="1" wrap="square" lIns="121900" tIns="60933" rIns="121900" bIns="60933" anchor="ctr" anchorCtr="0">
            <a:noAutofit/>
          </a:bodyPr>
          <a:lstStyle/>
          <a:p>
            <a:pPr lvl="0" algn="r">
              <a:buSzPts val="2400"/>
            </a:pPr>
            <a:endParaRPr lang="en-US" sz="3200" b="1" dirty="0">
              <a:solidFill>
                <a:srgbClr val="FFFFFF"/>
              </a:solidFill>
              <a:latin typeface="Helvetica Neue"/>
              <a:ea typeface="Helvetica Neue"/>
              <a:cs typeface="Helvetica Neue"/>
              <a:sym typeface="Helvetica Neue"/>
            </a:endParaRPr>
          </a:p>
        </p:txBody>
      </p:sp>
      <p:sp>
        <p:nvSpPr>
          <p:cNvPr id="58" name="Google Shape;58;p14"/>
          <p:cNvSpPr txBox="1">
            <a:spLocks noGrp="1"/>
          </p:cNvSpPr>
          <p:nvPr>
            <p:ph type="ftr" idx="11"/>
          </p:nvPr>
        </p:nvSpPr>
        <p:spPr>
          <a:xfrm>
            <a:off x="4165600" y="6356351"/>
            <a:ext cx="3860800" cy="3652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SzPts val="1400"/>
              <a:buNone/>
              <a:defRPr sz="16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59" name="Google Shape;59;p14"/>
          <p:cNvSpPr txBox="1">
            <a:spLocks noGrp="1"/>
          </p:cNvSpPr>
          <p:nvPr>
            <p:ph type="sldNum" idx="12"/>
          </p:nvPr>
        </p:nvSpPr>
        <p:spPr>
          <a:xfrm>
            <a:off x="-11460" y="6356351"/>
            <a:ext cx="653824" cy="3652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9pPr>
          </a:lstStyle>
          <a:p>
            <a:fld id="{00000000-1234-1234-1234-123412341234}" type="slidenum">
              <a:rPr lang="en" smtClean="0"/>
              <a:pPr/>
              <a:t>‹#›</a:t>
            </a:fld>
            <a:endParaRPr lang="en" dirty="0"/>
          </a:p>
        </p:txBody>
      </p:sp>
      <p:sp>
        <p:nvSpPr>
          <p:cNvPr id="6" name="Google Shape;486;p50">
            <a:extLst>
              <a:ext uri="{FF2B5EF4-FFF2-40B4-BE49-F238E27FC236}">
                <a16:creationId xmlns:a16="http://schemas.microsoft.com/office/drawing/2014/main" id="{4403FDE5-90B1-4611-A1D1-E0E015471312}"/>
              </a:ext>
            </a:extLst>
          </p:cNvPr>
          <p:cNvSpPr txBox="1"/>
          <p:nvPr userDrawn="1"/>
        </p:nvSpPr>
        <p:spPr>
          <a:xfrm>
            <a:off x="3740400" y="6356351"/>
            <a:ext cx="4641600" cy="365200"/>
          </a:xfrm>
          <a:prstGeom prst="rect">
            <a:avLst/>
          </a:prstGeom>
          <a:noFill/>
          <a:ln>
            <a:noFill/>
          </a:ln>
        </p:spPr>
        <p:txBody>
          <a:bodyPr spcFirstLastPara="1" wrap="square" lIns="91433" tIns="45700" rIns="91433"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1200" b="0" i="0" u="none" strike="noStrike" cap="none" dirty="0">
                <a:solidFill>
                  <a:srgbClr val="000000"/>
                </a:solidFill>
                <a:latin typeface="Calibri"/>
                <a:ea typeface="Calibri"/>
                <a:cs typeface="Calibri"/>
                <a:sym typeface="Calibri"/>
              </a:rPr>
              <a:t>Copyright © 2014-2022, STEAM WORKS STUDIO. All rights reserved.</a:t>
            </a:r>
            <a:endParaRPr sz="1200" b="0" i="0" u="none" strike="noStrike" cap="none" dirty="0">
              <a:solidFill>
                <a:srgbClr val="888888"/>
              </a:solidFill>
              <a:latin typeface="Calibri"/>
              <a:ea typeface="Calibri"/>
              <a:cs typeface="Calibri"/>
              <a:sym typeface="Calibri"/>
            </a:endParaRPr>
          </a:p>
        </p:txBody>
      </p:sp>
      <p:pic>
        <p:nvPicPr>
          <p:cNvPr id="8" name="Google Shape;487;p50" descr="A picture containing object, thing&#10;&#10;Description generated with high confidence">
            <a:extLst>
              <a:ext uri="{FF2B5EF4-FFF2-40B4-BE49-F238E27FC236}">
                <a16:creationId xmlns:a16="http://schemas.microsoft.com/office/drawing/2014/main" id="{88ADF0FB-4EBB-464D-8075-F8546F96F7C8}"/>
              </a:ext>
            </a:extLst>
          </p:cNvPr>
          <p:cNvPicPr preferRelativeResize="0"/>
          <p:nvPr userDrawn="1"/>
        </p:nvPicPr>
        <p:blipFill rotWithShape="1">
          <a:blip r:embed="rId2">
            <a:alphaModFix/>
          </a:blip>
          <a:srcRect/>
          <a:stretch/>
        </p:blipFill>
        <p:spPr>
          <a:xfrm>
            <a:off x="10656125" y="6151225"/>
            <a:ext cx="1189860" cy="444377"/>
          </a:xfrm>
          <a:prstGeom prst="rect">
            <a:avLst/>
          </a:prstGeom>
          <a:noFill/>
          <a:ln>
            <a:noFill/>
          </a:ln>
        </p:spPr>
      </p:pic>
    </p:spTree>
    <p:extLst>
      <p:ext uri="{BB962C8B-B14F-4D97-AF65-F5344CB8AC3E}">
        <p14:creationId xmlns:p14="http://schemas.microsoft.com/office/powerpoint/2010/main" val="320521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reserve="1">
  <p:cSld name="1_Blank">
    <p:spTree>
      <p:nvGrpSpPr>
        <p:cNvPr id="1" name="Shape 56"/>
        <p:cNvGrpSpPr/>
        <p:nvPr/>
      </p:nvGrpSpPr>
      <p:grpSpPr>
        <a:xfrm>
          <a:off x="0" y="0"/>
          <a:ext cx="0" cy="0"/>
          <a:chOff x="0" y="0"/>
          <a:chExt cx="0" cy="0"/>
        </a:xfrm>
      </p:grpSpPr>
      <p:sp>
        <p:nvSpPr>
          <p:cNvPr id="5" name="Google Shape;489;p50">
            <a:extLst>
              <a:ext uri="{FF2B5EF4-FFF2-40B4-BE49-F238E27FC236}">
                <a16:creationId xmlns:a16="http://schemas.microsoft.com/office/drawing/2014/main" id="{8C0D17E9-7B9B-4A60-9190-76E1F4F93890}"/>
              </a:ext>
            </a:extLst>
          </p:cNvPr>
          <p:cNvSpPr/>
          <p:nvPr userDrawn="1"/>
        </p:nvSpPr>
        <p:spPr>
          <a:xfrm rot="16200000">
            <a:off x="-2967600" y="2967600"/>
            <a:ext cx="6858000" cy="922800"/>
          </a:xfrm>
          <a:prstGeom prst="rect">
            <a:avLst/>
          </a:prstGeom>
          <a:solidFill>
            <a:srgbClr val="00B0F0"/>
          </a:solidFill>
          <a:ln>
            <a:noFill/>
          </a:ln>
        </p:spPr>
        <p:txBody>
          <a:bodyPr spcFirstLastPara="1" wrap="square" lIns="121900" tIns="60933" rIns="121900" bIns="60933" anchor="ctr" anchorCtr="0">
            <a:noAutofit/>
          </a:bodyPr>
          <a:lstStyle/>
          <a:p>
            <a:pPr lvl="0" algn="r">
              <a:buSzPts val="2400"/>
            </a:pPr>
            <a:endParaRPr lang="en-US" sz="3200" b="1" dirty="0">
              <a:solidFill>
                <a:srgbClr val="FFFFFF"/>
              </a:solidFill>
              <a:latin typeface="Helvetica Neue"/>
              <a:ea typeface="Helvetica Neue"/>
              <a:cs typeface="Helvetica Neue"/>
              <a:sym typeface="Helvetica Neue"/>
            </a:endParaRPr>
          </a:p>
        </p:txBody>
      </p:sp>
      <p:sp>
        <p:nvSpPr>
          <p:cNvPr id="58" name="Google Shape;58;p14"/>
          <p:cNvSpPr txBox="1">
            <a:spLocks noGrp="1"/>
          </p:cNvSpPr>
          <p:nvPr>
            <p:ph type="ftr" idx="11"/>
          </p:nvPr>
        </p:nvSpPr>
        <p:spPr>
          <a:xfrm>
            <a:off x="4165600" y="6356351"/>
            <a:ext cx="3860800" cy="3652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SzPts val="1400"/>
              <a:buNone/>
              <a:defRPr sz="16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59" name="Google Shape;59;p14"/>
          <p:cNvSpPr txBox="1">
            <a:spLocks noGrp="1"/>
          </p:cNvSpPr>
          <p:nvPr>
            <p:ph type="sldNum" idx="12"/>
          </p:nvPr>
        </p:nvSpPr>
        <p:spPr>
          <a:xfrm>
            <a:off x="-11460" y="6356351"/>
            <a:ext cx="653824" cy="3652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9pPr>
          </a:lstStyle>
          <a:p>
            <a:fld id="{00000000-1234-1234-1234-123412341234}" type="slidenum">
              <a:rPr lang="en" smtClean="0"/>
              <a:pPr/>
              <a:t>‹#›</a:t>
            </a:fld>
            <a:endParaRPr lang="en" dirty="0"/>
          </a:p>
        </p:txBody>
      </p:sp>
      <p:sp>
        <p:nvSpPr>
          <p:cNvPr id="6" name="Google Shape;486;p50">
            <a:extLst>
              <a:ext uri="{FF2B5EF4-FFF2-40B4-BE49-F238E27FC236}">
                <a16:creationId xmlns:a16="http://schemas.microsoft.com/office/drawing/2014/main" id="{4403FDE5-90B1-4611-A1D1-E0E015471312}"/>
              </a:ext>
            </a:extLst>
          </p:cNvPr>
          <p:cNvSpPr txBox="1"/>
          <p:nvPr userDrawn="1"/>
        </p:nvSpPr>
        <p:spPr>
          <a:xfrm>
            <a:off x="3740400" y="6356351"/>
            <a:ext cx="4641600" cy="365200"/>
          </a:xfrm>
          <a:prstGeom prst="rect">
            <a:avLst/>
          </a:prstGeom>
          <a:noFill/>
          <a:ln>
            <a:noFill/>
          </a:ln>
        </p:spPr>
        <p:txBody>
          <a:bodyPr spcFirstLastPara="1" wrap="square" lIns="91433" tIns="45700" rIns="91433"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1200" b="0" i="0" u="none" strike="noStrike" cap="none" dirty="0">
                <a:solidFill>
                  <a:srgbClr val="000000"/>
                </a:solidFill>
                <a:latin typeface="Calibri"/>
                <a:ea typeface="Calibri"/>
                <a:cs typeface="Calibri"/>
                <a:sym typeface="Calibri"/>
              </a:rPr>
              <a:t>Copyright © 2014-2022, STEAM WORKS STUDIO. All rights reserved.</a:t>
            </a:r>
            <a:endParaRPr sz="1200" b="0" i="0" u="none" strike="noStrike" cap="none" dirty="0">
              <a:solidFill>
                <a:srgbClr val="888888"/>
              </a:solidFill>
              <a:latin typeface="Calibri"/>
              <a:ea typeface="Calibri"/>
              <a:cs typeface="Calibri"/>
              <a:sym typeface="Calibri"/>
            </a:endParaRPr>
          </a:p>
        </p:txBody>
      </p:sp>
      <p:pic>
        <p:nvPicPr>
          <p:cNvPr id="7" name="Google Shape;487;p50" descr="A picture containing object, thing&#10;&#10;Description generated with high confidence">
            <a:extLst>
              <a:ext uri="{FF2B5EF4-FFF2-40B4-BE49-F238E27FC236}">
                <a16:creationId xmlns:a16="http://schemas.microsoft.com/office/drawing/2014/main" id="{F9185D85-2318-4621-84AF-F3269C08B96B}"/>
              </a:ext>
            </a:extLst>
          </p:cNvPr>
          <p:cNvPicPr preferRelativeResize="0"/>
          <p:nvPr userDrawn="1"/>
        </p:nvPicPr>
        <p:blipFill rotWithShape="1">
          <a:blip r:embed="rId2">
            <a:alphaModFix/>
          </a:blip>
          <a:srcRect/>
          <a:stretch/>
        </p:blipFill>
        <p:spPr>
          <a:xfrm>
            <a:off x="10496504" y="6225051"/>
            <a:ext cx="1085897" cy="405551"/>
          </a:xfrm>
          <a:prstGeom prst="rect">
            <a:avLst/>
          </a:prstGeom>
          <a:noFill/>
          <a:ln>
            <a:noFill/>
          </a:ln>
        </p:spPr>
      </p:pic>
    </p:spTree>
    <p:extLst>
      <p:ext uri="{BB962C8B-B14F-4D97-AF65-F5344CB8AC3E}">
        <p14:creationId xmlns:p14="http://schemas.microsoft.com/office/powerpoint/2010/main" val="1103549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reserve="1">
  <p:cSld name="1_Blank">
    <p:spTree>
      <p:nvGrpSpPr>
        <p:cNvPr id="1" name="Shape 56"/>
        <p:cNvGrpSpPr/>
        <p:nvPr/>
      </p:nvGrpSpPr>
      <p:grpSpPr>
        <a:xfrm>
          <a:off x="0" y="0"/>
          <a:ext cx="0" cy="0"/>
          <a:chOff x="0" y="0"/>
          <a:chExt cx="0" cy="0"/>
        </a:xfrm>
      </p:grpSpPr>
      <p:sp>
        <p:nvSpPr>
          <p:cNvPr id="5" name="Google Shape;489;p50">
            <a:extLst>
              <a:ext uri="{FF2B5EF4-FFF2-40B4-BE49-F238E27FC236}">
                <a16:creationId xmlns:a16="http://schemas.microsoft.com/office/drawing/2014/main" id="{8C0D17E9-7B9B-4A60-9190-76E1F4F93890}"/>
              </a:ext>
            </a:extLst>
          </p:cNvPr>
          <p:cNvSpPr/>
          <p:nvPr userDrawn="1"/>
        </p:nvSpPr>
        <p:spPr>
          <a:xfrm rot="16200000">
            <a:off x="-2967600" y="2967600"/>
            <a:ext cx="6858000" cy="922800"/>
          </a:xfrm>
          <a:prstGeom prst="rect">
            <a:avLst/>
          </a:prstGeom>
          <a:solidFill>
            <a:srgbClr val="00B0F0"/>
          </a:solidFill>
          <a:ln>
            <a:noFill/>
          </a:ln>
        </p:spPr>
        <p:txBody>
          <a:bodyPr spcFirstLastPara="1" wrap="square" lIns="121900" tIns="60933" rIns="121900" bIns="60933" anchor="ctr" anchorCtr="0">
            <a:noAutofit/>
          </a:bodyPr>
          <a:lstStyle/>
          <a:p>
            <a:pPr lvl="0" algn="r">
              <a:buSzPts val="2400"/>
            </a:pPr>
            <a:endParaRPr lang="en-US" sz="3200" b="1" dirty="0">
              <a:solidFill>
                <a:srgbClr val="FFFFFF"/>
              </a:solidFill>
              <a:latin typeface="Helvetica Neue"/>
              <a:ea typeface="Helvetica Neue"/>
              <a:cs typeface="Helvetica Neue"/>
              <a:sym typeface="Helvetica Neue"/>
            </a:endParaRPr>
          </a:p>
        </p:txBody>
      </p:sp>
      <p:sp>
        <p:nvSpPr>
          <p:cNvPr id="58" name="Google Shape;58;p14"/>
          <p:cNvSpPr txBox="1">
            <a:spLocks noGrp="1"/>
          </p:cNvSpPr>
          <p:nvPr>
            <p:ph type="ftr" idx="11"/>
          </p:nvPr>
        </p:nvSpPr>
        <p:spPr>
          <a:xfrm>
            <a:off x="4165600" y="6356351"/>
            <a:ext cx="3860800" cy="3652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SzPts val="1400"/>
              <a:buNone/>
              <a:defRPr sz="16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59" name="Google Shape;59;p14"/>
          <p:cNvSpPr txBox="1">
            <a:spLocks noGrp="1"/>
          </p:cNvSpPr>
          <p:nvPr>
            <p:ph type="sldNum" idx="12"/>
          </p:nvPr>
        </p:nvSpPr>
        <p:spPr>
          <a:xfrm>
            <a:off x="-11460" y="6356351"/>
            <a:ext cx="653824" cy="3652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9pPr>
          </a:lstStyle>
          <a:p>
            <a:fld id="{00000000-1234-1234-1234-123412341234}" type="slidenum">
              <a:rPr lang="en" smtClean="0"/>
              <a:pPr/>
              <a:t>‹#›</a:t>
            </a:fld>
            <a:endParaRPr lang="en" dirty="0"/>
          </a:p>
        </p:txBody>
      </p:sp>
      <p:sp>
        <p:nvSpPr>
          <p:cNvPr id="6" name="Google Shape;486;p50">
            <a:extLst>
              <a:ext uri="{FF2B5EF4-FFF2-40B4-BE49-F238E27FC236}">
                <a16:creationId xmlns:a16="http://schemas.microsoft.com/office/drawing/2014/main" id="{4403FDE5-90B1-4611-A1D1-E0E015471312}"/>
              </a:ext>
            </a:extLst>
          </p:cNvPr>
          <p:cNvSpPr txBox="1"/>
          <p:nvPr userDrawn="1"/>
        </p:nvSpPr>
        <p:spPr>
          <a:xfrm>
            <a:off x="3775200" y="6356351"/>
            <a:ext cx="4641600" cy="365200"/>
          </a:xfrm>
          <a:prstGeom prst="rect">
            <a:avLst/>
          </a:prstGeom>
          <a:noFill/>
          <a:ln>
            <a:noFill/>
          </a:ln>
        </p:spPr>
        <p:txBody>
          <a:bodyPr spcFirstLastPara="1" wrap="square" lIns="91433" tIns="45700" rIns="91433"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1200" b="0" i="0" u="none" strike="noStrike" cap="none" dirty="0">
                <a:solidFill>
                  <a:srgbClr val="000000"/>
                </a:solidFill>
                <a:latin typeface="Calibri"/>
                <a:ea typeface="Calibri"/>
                <a:cs typeface="Calibri"/>
                <a:sym typeface="Calibri"/>
              </a:rPr>
              <a:t>Copyright © 2014-2022, STEAM WORKS STUDIO. All rights reserved.</a:t>
            </a:r>
            <a:endParaRPr sz="1200" b="0" i="0" u="none" strike="noStrike" cap="none" dirty="0">
              <a:solidFill>
                <a:srgbClr val="888888"/>
              </a:solidFill>
              <a:latin typeface="Calibri"/>
              <a:ea typeface="Calibri"/>
              <a:cs typeface="Calibri"/>
              <a:sym typeface="Calibri"/>
            </a:endParaRPr>
          </a:p>
        </p:txBody>
      </p:sp>
      <p:pic>
        <p:nvPicPr>
          <p:cNvPr id="7" name="Google Shape;487;p50" descr="A picture containing object, thing&#10;&#10;Description generated with high confidence">
            <a:extLst>
              <a:ext uri="{FF2B5EF4-FFF2-40B4-BE49-F238E27FC236}">
                <a16:creationId xmlns:a16="http://schemas.microsoft.com/office/drawing/2014/main" id="{8252324D-3619-4CAB-9F55-C7743EC52475}"/>
              </a:ext>
            </a:extLst>
          </p:cNvPr>
          <p:cNvPicPr preferRelativeResize="0">
            <a:picLocks noChangeAspect="1"/>
          </p:cNvPicPr>
          <p:nvPr userDrawn="1"/>
        </p:nvPicPr>
        <p:blipFill rotWithShape="1">
          <a:blip r:embed="rId2">
            <a:alphaModFix/>
          </a:blip>
          <a:srcRect/>
          <a:stretch/>
        </p:blipFill>
        <p:spPr>
          <a:xfrm>
            <a:off x="10058480" y="5954069"/>
            <a:ext cx="1777920" cy="664000"/>
          </a:xfrm>
          <a:prstGeom prst="rect">
            <a:avLst/>
          </a:prstGeom>
          <a:noFill/>
          <a:ln>
            <a:noFill/>
          </a:ln>
        </p:spPr>
      </p:pic>
    </p:spTree>
    <p:extLst>
      <p:ext uri="{BB962C8B-B14F-4D97-AF65-F5344CB8AC3E}">
        <p14:creationId xmlns:p14="http://schemas.microsoft.com/office/powerpoint/2010/main" val="4072433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8" name="Google Shape;58;p14"/>
          <p:cNvSpPr txBox="1">
            <a:spLocks noGrp="1"/>
          </p:cNvSpPr>
          <p:nvPr>
            <p:ph type="ftr" idx="11"/>
          </p:nvPr>
        </p:nvSpPr>
        <p:spPr>
          <a:xfrm>
            <a:off x="4165600" y="6356351"/>
            <a:ext cx="3860800" cy="3652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SzPts val="1400"/>
              <a:buNone/>
              <a:defRPr sz="1600" b="0" i="0" u="none" strike="noStrike" cap="none">
                <a:solidFill>
                  <a:srgbClr val="888888"/>
                </a:solidFill>
                <a:latin typeface="+mn-lt"/>
                <a:ea typeface="Calibri"/>
                <a:cs typeface="Calibri"/>
                <a:sym typeface="Calibri"/>
              </a:defRPr>
            </a:lvl1pPr>
            <a:lvl2pPr marR="0" lvl="1" algn="l" rtl="0">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lang="en-US" dirty="0"/>
          </a:p>
        </p:txBody>
      </p:sp>
      <p:sp>
        <p:nvSpPr>
          <p:cNvPr id="5" name="Google Shape;489;p50">
            <a:extLst>
              <a:ext uri="{FF2B5EF4-FFF2-40B4-BE49-F238E27FC236}">
                <a16:creationId xmlns:a16="http://schemas.microsoft.com/office/drawing/2014/main" id="{8C0D17E9-7B9B-4A60-9190-76E1F4F93890}"/>
              </a:ext>
            </a:extLst>
          </p:cNvPr>
          <p:cNvSpPr/>
          <p:nvPr userDrawn="1"/>
        </p:nvSpPr>
        <p:spPr>
          <a:xfrm rot="16200000">
            <a:off x="-2967600" y="2967600"/>
            <a:ext cx="6858000" cy="922800"/>
          </a:xfrm>
          <a:prstGeom prst="rect">
            <a:avLst/>
          </a:prstGeom>
          <a:solidFill>
            <a:srgbClr val="00B0F0"/>
          </a:solidFill>
          <a:ln>
            <a:noFill/>
          </a:ln>
        </p:spPr>
        <p:txBody>
          <a:bodyPr spcFirstLastPara="1" wrap="square" lIns="121900" tIns="60933" rIns="121900" bIns="60933" anchor="ctr" anchorCtr="0">
            <a:noAutofit/>
          </a:bodyPr>
          <a:lstStyle/>
          <a:p>
            <a:pPr lvl="0" algn="r">
              <a:buSzPts val="2400"/>
            </a:pPr>
            <a:endParaRPr lang="en-US" sz="3200" b="1" dirty="0">
              <a:solidFill>
                <a:srgbClr val="FFFFFF"/>
              </a:solidFill>
              <a:latin typeface="Helvetica Neue"/>
              <a:ea typeface="Helvetica Neue"/>
              <a:cs typeface="Helvetica Neue"/>
              <a:sym typeface="Helvetica Neue"/>
            </a:endParaRPr>
          </a:p>
        </p:txBody>
      </p:sp>
      <p:sp>
        <p:nvSpPr>
          <p:cNvPr id="6" name="Google Shape;486;p50">
            <a:extLst>
              <a:ext uri="{FF2B5EF4-FFF2-40B4-BE49-F238E27FC236}">
                <a16:creationId xmlns:a16="http://schemas.microsoft.com/office/drawing/2014/main" id="{4403FDE5-90B1-4611-A1D1-E0E015471312}"/>
              </a:ext>
            </a:extLst>
          </p:cNvPr>
          <p:cNvSpPr txBox="1"/>
          <p:nvPr userDrawn="1"/>
        </p:nvSpPr>
        <p:spPr>
          <a:xfrm>
            <a:off x="3775200" y="6363531"/>
            <a:ext cx="4641600" cy="365200"/>
          </a:xfrm>
          <a:prstGeom prst="rect">
            <a:avLst/>
          </a:prstGeom>
          <a:noFill/>
          <a:ln>
            <a:noFill/>
          </a:ln>
        </p:spPr>
        <p:txBody>
          <a:bodyPr spcFirstLastPara="1" wrap="square" lIns="91433" tIns="45700" rIns="91433"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1200" b="0" i="0" u="none" strike="noStrike" cap="none" dirty="0">
                <a:solidFill>
                  <a:srgbClr val="000000"/>
                </a:solidFill>
                <a:latin typeface="Calibri"/>
                <a:ea typeface="Calibri"/>
                <a:cs typeface="Calibri"/>
                <a:sym typeface="Calibri"/>
              </a:rPr>
              <a:t>Copyright © 2014-2022, STEAM WORKS STUDIO. All rights reserved.</a:t>
            </a:r>
            <a:endParaRPr sz="1200" b="0" i="0" u="none" strike="noStrike" cap="none" dirty="0">
              <a:solidFill>
                <a:srgbClr val="888888"/>
              </a:solidFill>
              <a:latin typeface="Calibri"/>
              <a:ea typeface="Calibri"/>
              <a:cs typeface="Calibri"/>
              <a:sym typeface="Calibri"/>
            </a:endParaRPr>
          </a:p>
        </p:txBody>
      </p:sp>
      <p:pic>
        <p:nvPicPr>
          <p:cNvPr id="7" name="Google Shape;487;p50" descr="A picture containing object, thing&#10;&#10;Description generated with high confidence">
            <a:extLst>
              <a:ext uri="{FF2B5EF4-FFF2-40B4-BE49-F238E27FC236}">
                <a16:creationId xmlns:a16="http://schemas.microsoft.com/office/drawing/2014/main" id="{8252324D-3619-4CAB-9F55-C7743EC52475}"/>
              </a:ext>
            </a:extLst>
          </p:cNvPr>
          <p:cNvPicPr preferRelativeResize="0">
            <a:picLocks noChangeAspect="1"/>
          </p:cNvPicPr>
          <p:nvPr userDrawn="1"/>
        </p:nvPicPr>
        <p:blipFill rotWithShape="1">
          <a:blip r:embed="rId2">
            <a:alphaModFix/>
          </a:blip>
          <a:srcRect/>
          <a:stretch/>
        </p:blipFill>
        <p:spPr>
          <a:xfrm>
            <a:off x="10058480" y="5954069"/>
            <a:ext cx="1777920" cy="664000"/>
          </a:xfrm>
          <a:prstGeom prst="rect">
            <a:avLst/>
          </a:prstGeom>
          <a:noFill/>
          <a:ln>
            <a:noFill/>
          </a:ln>
        </p:spPr>
      </p:pic>
      <p:sp>
        <p:nvSpPr>
          <p:cNvPr id="59" name="Google Shape;59;p14"/>
          <p:cNvSpPr txBox="1">
            <a:spLocks noGrp="1"/>
          </p:cNvSpPr>
          <p:nvPr>
            <p:ph type="sldNum" idx="12"/>
          </p:nvPr>
        </p:nvSpPr>
        <p:spPr>
          <a:xfrm>
            <a:off x="-11460" y="6356351"/>
            <a:ext cx="653824" cy="3652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600" b="0" i="0" u="none" strike="noStrike" cap="none">
                <a:solidFill>
                  <a:schemeClr val="tx1"/>
                </a:solidFill>
                <a:latin typeface="Arial" panose="020B0604020202020204" pitchFamily="34" charset="0"/>
                <a:ea typeface="Arial" panose="020B0604020202020204" pitchFamily="34" charset="0"/>
                <a:cs typeface="Arial" panose="020B0604020202020204" pitchFamily="34" charset="0"/>
                <a:sym typeface="Calibri"/>
              </a:defRPr>
            </a:lvl1pPr>
            <a:lvl2pPr marL="0" marR="0" lvl="1"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963599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reserve="1">
  <p:cSld name="1_Blank">
    <p:spTree>
      <p:nvGrpSpPr>
        <p:cNvPr id="1" name="Shape 56"/>
        <p:cNvGrpSpPr/>
        <p:nvPr/>
      </p:nvGrpSpPr>
      <p:grpSpPr>
        <a:xfrm>
          <a:off x="0" y="0"/>
          <a:ext cx="0" cy="0"/>
          <a:chOff x="0" y="0"/>
          <a:chExt cx="0" cy="0"/>
        </a:xfrm>
      </p:grpSpPr>
      <p:sp>
        <p:nvSpPr>
          <p:cNvPr id="5" name="Google Shape;489;p50">
            <a:extLst>
              <a:ext uri="{FF2B5EF4-FFF2-40B4-BE49-F238E27FC236}">
                <a16:creationId xmlns:a16="http://schemas.microsoft.com/office/drawing/2014/main" id="{8C0D17E9-7B9B-4A60-9190-76E1F4F93890}"/>
              </a:ext>
            </a:extLst>
          </p:cNvPr>
          <p:cNvSpPr/>
          <p:nvPr userDrawn="1"/>
        </p:nvSpPr>
        <p:spPr>
          <a:xfrm rot="16200000">
            <a:off x="-2967600" y="2967600"/>
            <a:ext cx="6858000" cy="922800"/>
          </a:xfrm>
          <a:prstGeom prst="rect">
            <a:avLst/>
          </a:prstGeom>
          <a:solidFill>
            <a:srgbClr val="00B0F0"/>
          </a:solidFill>
          <a:ln>
            <a:noFill/>
          </a:ln>
        </p:spPr>
        <p:txBody>
          <a:bodyPr spcFirstLastPara="1" wrap="square" lIns="121900" tIns="60933" rIns="121900" bIns="60933" anchor="ctr" anchorCtr="0">
            <a:noAutofit/>
          </a:bodyPr>
          <a:lstStyle/>
          <a:p>
            <a:pPr lvl="0" algn="r">
              <a:buSzPts val="2400"/>
            </a:pPr>
            <a:endParaRPr lang="en-US" sz="3200" b="1" dirty="0">
              <a:solidFill>
                <a:srgbClr val="FFFFFF"/>
              </a:solidFill>
              <a:latin typeface="Helvetica Neue"/>
              <a:ea typeface="Helvetica Neue"/>
              <a:cs typeface="Helvetica Neue"/>
              <a:sym typeface="Helvetica Neue"/>
            </a:endParaRPr>
          </a:p>
        </p:txBody>
      </p:sp>
      <p:sp>
        <p:nvSpPr>
          <p:cNvPr id="58" name="Google Shape;58;p14"/>
          <p:cNvSpPr txBox="1">
            <a:spLocks noGrp="1"/>
          </p:cNvSpPr>
          <p:nvPr>
            <p:ph type="ftr" idx="11"/>
          </p:nvPr>
        </p:nvSpPr>
        <p:spPr>
          <a:xfrm>
            <a:off x="4165600" y="6356351"/>
            <a:ext cx="3860800" cy="3652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SzPts val="1400"/>
              <a:buNone/>
              <a:defRPr sz="16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59" name="Google Shape;59;p14"/>
          <p:cNvSpPr txBox="1">
            <a:spLocks noGrp="1"/>
          </p:cNvSpPr>
          <p:nvPr>
            <p:ph type="sldNum" idx="12"/>
          </p:nvPr>
        </p:nvSpPr>
        <p:spPr>
          <a:xfrm>
            <a:off x="-11460" y="6356351"/>
            <a:ext cx="653824" cy="3652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9pPr>
          </a:lstStyle>
          <a:p>
            <a:fld id="{00000000-1234-1234-1234-123412341234}" type="slidenum">
              <a:rPr lang="en" smtClean="0"/>
              <a:pPr/>
              <a:t>‹#›</a:t>
            </a:fld>
            <a:endParaRPr lang="en"/>
          </a:p>
        </p:txBody>
      </p:sp>
      <p:sp>
        <p:nvSpPr>
          <p:cNvPr id="6" name="Google Shape;486;p50">
            <a:extLst>
              <a:ext uri="{FF2B5EF4-FFF2-40B4-BE49-F238E27FC236}">
                <a16:creationId xmlns:a16="http://schemas.microsoft.com/office/drawing/2014/main" id="{4403FDE5-90B1-4611-A1D1-E0E015471312}"/>
              </a:ext>
            </a:extLst>
          </p:cNvPr>
          <p:cNvSpPr txBox="1"/>
          <p:nvPr userDrawn="1"/>
        </p:nvSpPr>
        <p:spPr>
          <a:xfrm>
            <a:off x="3740400" y="6356351"/>
            <a:ext cx="4641600" cy="365200"/>
          </a:xfrm>
          <a:prstGeom prst="rect">
            <a:avLst/>
          </a:prstGeom>
          <a:noFill/>
          <a:ln>
            <a:noFill/>
          </a:ln>
        </p:spPr>
        <p:txBody>
          <a:bodyPr spcFirstLastPara="1" wrap="square" lIns="91433" tIns="45700" rIns="91433"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1200" b="0" i="0" u="none" strike="noStrike" cap="none" dirty="0">
                <a:solidFill>
                  <a:srgbClr val="000000"/>
                </a:solidFill>
                <a:latin typeface="Calibri"/>
                <a:ea typeface="Calibri"/>
                <a:cs typeface="Calibri"/>
                <a:sym typeface="Calibri"/>
              </a:rPr>
              <a:t>Copyright © 2014-2022, STEAM WORKS STUDIO. All rights reserved.</a:t>
            </a:r>
            <a:endParaRPr sz="1200" b="0" i="0" u="none" strike="noStrike" cap="none" dirty="0">
              <a:solidFill>
                <a:srgbClr val="888888"/>
              </a:solidFill>
              <a:latin typeface="Calibri"/>
              <a:ea typeface="Calibri"/>
              <a:cs typeface="Calibri"/>
              <a:sym typeface="Calibri"/>
            </a:endParaRPr>
          </a:p>
        </p:txBody>
      </p:sp>
      <p:pic>
        <p:nvPicPr>
          <p:cNvPr id="8" name="Google Shape;487;p50" descr="A picture containing object, thing&#10;&#10;Description generated with high confidence">
            <a:extLst>
              <a:ext uri="{FF2B5EF4-FFF2-40B4-BE49-F238E27FC236}">
                <a16:creationId xmlns:a16="http://schemas.microsoft.com/office/drawing/2014/main" id="{88ADF0FB-4EBB-464D-8075-F8546F96F7C8}"/>
              </a:ext>
            </a:extLst>
          </p:cNvPr>
          <p:cNvPicPr preferRelativeResize="0"/>
          <p:nvPr userDrawn="1"/>
        </p:nvPicPr>
        <p:blipFill rotWithShape="1">
          <a:blip r:embed="rId2">
            <a:alphaModFix/>
          </a:blip>
          <a:srcRect/>
          <a:stretch/>
        </p:blipFill>
        <p:spPr>
          <a:xfrm>
            <a:off x="10656125" y="6151225"/>
            <a:ext cx="1189860" cy="444377"/>
          </a:xfrm>
          <a:prstGeom prst="rect">
            <a:avLst/>
          </a:prstGeom>
          <a:noFill/>
          <a:ln>
            <a:noFill/>
          </a:ln>
        </p:spPr>
      </p:pic>
    </p:spTree>
    <p:extLst>
      <p:ext uri="{BB962C8B-B14F-4D97-AF65-F5344CB8AC3E}">
        <p14:creationId xmlns:p14="http://schemas.microsoft.com/office/powerpoint/2010/main" val="2793907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reserve="1">
  <p:cSld name="1_Blank">
    <p:spTree>
      <p:nvGrpSpPr>
        <p:cNvPr id="1" name="Shape 56"/>
        <p:cNvGrpSpPr/>
        <p:nvPr/>
      </p:nvGrpSpPr>
      <p:grpSpPr>
        <a:xfrm>
          <a:off x="0" y="0"/>
          <a:ext cx="0" cy="0"/>
          <a:chOff x="0" y="0"/>
          <a:chExt cx="0" cy="0"/>
        </a:xfrm>
      </p:grpSpPr>
      <p:sp>
        <p:nvSpPr>
          <p:cNvPr id="5" name="Google Shape;489;p50">
            <a:extLst>
              <a:ext uri="{FF2B5EF4-FFF2-40B4-BE49-F238E27FC236}">
                <a16:creationId xmlns:a16="http://schemas.microsoft.com/office/drawing/2014/main" id="{8C0D17E9-7B9B-4A60-9190-76E1F4F93890}"/>
              </a:ext>
            </a:extLst>
          </p:cNvPr>
          <p:cNvSpPr/>
          <p:nvPr userDrawn="1"/>
        </p:nvSpPr>
        <p:spPr>
          <a:xfrm rot="16200000">
            <a:off x="-2967600" y="2967600"/>
            <a:ext cx="6858000" cy="922800"/>
          </a:xfrm>
          <a:prstGeom prst="rect">
            <a:avLst/>
          </a:prstGeom>
          <a:solidFill>
            <a:srgbClr val="00B0F0"/>
          </a:solidFill>
          <a:ln>
            <a:noFill/>
          </a:ln>
        </p:spPr>
        <p:txBody>
          <a:bodyPr spcFirstLastPara="1" wrap="square" lIns="121900" tIns="60933" rIns="121900" bIns="60933" anchor="ctr" anchorCtr="0">
            <a:noAutofit/>
          </a:bodyPr>
          <a:lstStyle/>
          <a:p>
            <a:pPr lvl="0" algn="r">
              <a:buSzPts val="2400"/>
            </a:pPr>
            <a:endParaRPr lang="en-US" sz="3200" b="1" dirty="0">
              <a:solidFill>
                <a:srgbClr val="FFFFFF"/>
              </a:solidFill>
              <a:latin typeface="Helvetica Neue"/>
              <a:ea typeface="Helvetica Neue"/>
              <a:cs typeface="Helvetica Neue"/>
              <a:sym typeface="Helvetica Neue"/>
            </a:endParaRPr>
          </a:p>
        </p:txBody>
      </p:sp>
      <p:sp>
        <p:nvSpPr>
          <p:cNvPr id="58" name="Google Shape;58;p14"/>
          <p:cNvSpPr txBox="1">
            <a:spLocks noGrp="1"/>
          </p:cNvSpPr>
          <p:nvPr>
            <p:ph type="ftr" idx="11"/>
          </p:nvPr>
        </p:nvSpPr>
        <p:spPr>
          <a:xfrm>
            <a:off x="4165600" y="6356351"/>
            <a:ext cx="3860800" cy="3652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SzPts val="1400"/>
              <a:buNone/>
              <a:defRPr sz="16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59" name="Google Shape;59;p14"/>
          <p:cNvSpPr txBox="1">
            <a:spLocks noGrp="1"/>
          </p:cNvSpPr>
          <p:nvPr>
            <p:ph type="sldNum" idx="12"/>
          </p:nvPr>
        </p:nvSpPr>
        <p:spPr>
          <a:xfrm>
            <a:off x="-11460" y="6356351"/>
            <a:ext cx="653824" cy="3652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9pPr>
          </a:lstStyle>
          <a:p>
            <a:fld id="{00000000-1234-1234-1234-123412341234}" type="slidenum">
              <a:rPr lang="en" smtClean="0"/>
              <a:pPr/>
              <a:t>‹#›</a:t>
            </a:fld>
            <a:endParaRPr lang="en" dirty="0"/>
          </a:p>
        </p:txBody>
      </p:sp>
      <p:sp>
        <p:nvSpPr>
          <p:cNvPr id="6" name="Google Shape;486;p50">
            <a:extLst>
              <a:ext uri="{FF2B5EF4-FFF2-40B4-BE49-F238E27FC236}">
                <a16:creationId xmlns:a16="http://schemas.microsoft.com/office/drawing/2014/main" id="{4403FDE5-90B1-4611-A1D1-E0E015471312}"/>
              </a:ext>
            </a:extLst>
          </p:cNvPr>
          <p:cNvSpPr txBox="1"/>
          <p:nvPr userDrawn="1"/>
        </p:nvSpPr>
        <p:spPr>
          <a:xfrm>
            <a:off x="3740400" y="6356351"/>
            <a:ext cx="4641600" cy="365200"/>
          </a:xfrm>
          <a:prstGeom prst="rect">
            <a:avLst/>
          </a:prstGeom>
          <a:noFill/>
          <a:ln>
            <a:noFill/>
          </a:ln>
        </p:spPr>
        <p:txBody>
          <a:bodyPr spcFirstLastPara="1" wrap="square" lIns="91433" tIns="45700" rIns="91433"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1200" b="0" i="0" u="none" strike="noStrike" cap="none" dirty="0">
                <a:solidFill>
                  <a:srgbClr val="000000"/>
                </a:solidFill>
                <a:latin typeface="Calibri"/>
                <a:ea typeface="Calibri"/>
                <a:cs typeface="Calibri"/>
                <a:sym typeface="Calibri"/>
              </a:rPr>
              <a:t>Copyright © 2014-2022, STEAM WORKS STUDIO. All rights reserved.</a:t>
            </a:r>
            <a:endParaRPr sz="1200" b="0" i="0" u="none" strike="noStrike" cap="none" dirty="0">
              <a:solidFill>
                <a:srgbClr val="888888"/>
              </a:solidFill>
              <a:latin typeface="Calibri"/>
              <a:ea typeface="Calibri"/>
              <a:cs typeface="Calibri"/>
              <a:sym typeface="Calibri"/>
            </a:endParaRPr>
          </a:p>
        </p:txBody>
      </p:sp>
      <p:pic>
        <p:nvPicPr>
          <p:cNvPr id="7" name="Google Shape;487;p50" descr="A picture containing object, thing&#10;&#10;Description generated with high confidence">
            <a:extLst>
              <a:ext uri="{FF2B5EF4-FFF2-40B4-BE49-F238E27FC236}">
                <a16:creationId xmlns:a16="http://schemas.microsoft.com/office/drawing/2014/main" id="{8252324D-3619-4CAB-9F55-C7743EC52475}"/>
              </a:ext>
            </a:extLst>
          </p:cNvPr>
          <p:cNvPicPr preferRelativeResize="0">
            <a:picLocks noChangeAspect="1"/>
          </p:cNvPicPr>
          <p:nvPr userDrawn="1"/>
        </p:nvPicPr>
        <p:blipFill rotWithShape="1">
          <a:blip r:embed="rId2">
            <a:alphaModFix/>
          </a:blip>
          <a:srcRect/>
          <a:stretch/>
        </p:blipFill>
        <p:spPr>
          <a:xfrm>
            <a:off x="10058480" y="5954069"/>
            <a:ext cx="1777920" cy="664000"/>
          </a:xfrm>
          <a:prstGeom prst="rect">
            <a:avLst/>
          </a:prstGeom>
          <a:noFill/>
          <a:ln>
            <a:noFill/>
          </a:ln>
        </p:spPr>
      </p:pic>
    </p:spTree>
    <p:extLst>
      <p:ext uri="{BB962C8B-B14F-4D97-AF65-F5344CB8AC3E}">
        <p14:creationId xmlns:p14="http://schemas.microsoft.com/office/powerpoint/2010/main" val="3997688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1534963" y="274639"/>
            <a:ext cx="10047436" cy="11432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52" name="Google Shape;52;p13"/>
          <p:cNvSpPr txBox="1">
            <a:spLocks noGrp="1"/>
          </p:cNvSpPr>
          <p:nvPr>
            <p:ph type="body" idx="1"/>
          </p:nvPr>
        </p:nvSpPr>
        <p:spPr>
          <a:xfrm>
            <a:off x="1534963" y="1600201"/>
            <a:ext cx="10047437" cy="4526000"/>
          </a:xfrm>
          <a:prstGeom prst="rect">
            <a:avLst/>
          </a:prstGeom>
          <a:noFill/>
          <a:ln>
            <a:noFill/>
          </a:ln>
        </p:spPr>
        <p:txBody>
          <a:bodyPr spcFirstLastPara="1" wrap="square" lIns="91425" tIns="91425" rIns="91425" bIns="91425" anchor="t" anchorCtr="0">
            <a:noAutofit/>
          </a:bodyPr>
          <a:lstStyle>
            <a:lvl1pPr marL="457200" marR="0" lvl="0" indent="-431800" algn="l" rtl="0">
              <a:lnSpc>
                <a:spcPct val="100000"/>
              </a:lnSpc>
              <a:spcBef>
                <a:spcPts val="640"/>
              </a:spcBef>
              <a:spcAft>
                <a:spcPts val="0"/>
              </a:spcAft>
              <a:buClr>
                <a:schemeClr val="dk1"/>
              </a:buClr>
              <a:buSzPts val="3200"/>
              <a:buFont typeface="Merriweather Sans"/>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dirty="0"/>
          </a:p>
        </p:txBody>
      </p:sp>
      <p:sp>
        <p:nvSpPr>
          <p:cNvPr id="54" name="Google Shape;54;p13"/>
          <p:cNvSpPr txBox="1">
            <a:spLocks noGrp="1"/>
          </p:cNvSpPr>
          <p:nvPr>
            <p:ph type="ftr" idx="11"/>
          </p:nvPr>
        </p:nvSpPr>
        <p:spPr>
          <a:xfrm>
            <a:off x="4165600" y="6356351"/>
            <a:ext cx="3860800" cy="3652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600" b="0" i="0" u="none" strike="noStrike" cap="none">
                <a:solidFill>
                  <a:srgbClr val="888888"/>
                </a:solidFill>
                <a:latin typeface="Arial" panose="020B0604020202020204" pitchFamily="34" charset="0"/>
                <a:ea typeface="Arial" panose="020B0604020202020204" pitchFamily="34" charset="0"/>
                <a:cs typeface="Arial" panose="020B0604020202020204" pitchFamily="34" charset="0"/>
                <a:sym typeface="Calibri"/>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9pPr>
          </a:lstStyle>
          <a:p>
            <a:endParaRPr lang="en-US" dirty="0"/>
          </a:p>
        </p:txBody>
      </p:sp>
      <p:sp>
        <p:nvSpPr>
          <p:cNvPr id="55" name="Google Shape;55;p13"/>
          <p:cNvSpPr txBox="1">
            <a:spLocks noGrp="1"/>
          </p:cNvSpPr>
          <p:nvPr>
            <p:ph type="sldNum" idx="12"/>
          </p:nvPr>
        </p:nvSpPr>
        <p:spPr>
          <a:xfrm>
            <a:off x="495573" y="6353564"/>
            <a:ext cx="630067" cy="3652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Arial" panose="020B0604020202020204" pitchFamily="34" charset="0"/>
                <a:ea typeface="Arial" panose="020B0604020202020204" pitchFamily="34" charset="0"/>
                <a:cs typeface="Arial" panose="020B0604020202020204" pitchFamily="34" charset="0"/>
                <a:sym typeface="Calibri"/>
              </a:defRPr>
            </a:lvl1pPr>
            <a:lvl2pPr marL="0" marR="0" lvl="1"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1239208688"/>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48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609585" marR="0" lvl="0" indent="-575719" algn="l" rtl="0">
        <a:lnSpc>
          <a:spcPct val="100000"/>
        </a:lnSpc>
        <a:spcBef>
          <a:spcPts val="0"/>
        </a:spcBef>
        <a:spcAft>
          <a:spcPts val="0"/>
        </a:spcAft>
        <a:buClr>
          <a:srgbClr val="000000"/>
        </a:buClr>
        <a:buFont typeface="Arial" panose="020B0604020202020204" pitchFamily="34" charset="0"/>
        <a:buChar char="•"/>
        <a:defRPr sz="1867" b="0" i="0" u="none" strike="noStrike" cap="none">
          <a:solidFill>
            <a:srgbClr val="000000"/>
          </a:solidFill>
          <a:latin typeface="+mn-lt"/>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1534963" y="274639"/>
            <a:ext cx="10047436" cy="11432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52" name="Google Shape;52;p13"/>
          <p:cNvSpPr txBox="1">
            <a:spLocks noGrp="1"/>
          </p:cNvSpPr>
          <p:nvPr>
            <p:ph type="body" idx="1"/>
          </p:nvPr>
        </p:nvSpPr>
        <p:spPr>
          <a:xfrm>
            <a:off x="1534963" y="1600201"/>
            <a:ext cx="10047437" cy="4526000"/>
          </a:xfrm>
          <a:prstGeom prst="rect">
            <a:avLst/>
          </a:prstGeom>
          <a:noFill/>
          <a:ln>
            <a:noFill/>
          </a:ln>
        </p:spPr>
        <p:txBody>
          <a:bodyPr spcFirstLastPara="1" wrap="square" lIns="91425" tIns="91425" rIns="91425" bIns="91425" anchor="t" anchorCtr="0">
            <a:noAutofit/>
          </a:bodyPr>
          <a:lstStyle>
            <a:lvl1pPr marL="457200" marR="0" lvl="0" indent="-431800" algn="l" rtl="0">
              <a:lnSpc>
                <a:spcPct val="100000"/>
              </a:lnSpc>
              <a:spcBef>
                <a:spcPts val="640"/>
              </a:spcBef>
              <a:spcAft>
                <a:spcPts val="0"/>
              </a:spcAft>
              <a:buClr>
                <a:schemeClr val="dk1"/>
              </a:buClr>
              <a:buSzPts val="3200"/>
              <a:buFont typeface="Merriweather Sans"/>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dirty="0"/>
          </a:p>
        </p:txBody>
      </p:sp>
      <p:sp>
        <p:nvSpPr>
          <p:cNvPr id="54" name="Google Shape;54;p13"/>
          <p:cNvSpPr txBox="1">
            <a:spLocks noGrp="1"/>
          </p:cNvSpPr>
          <p:nvPr>
            <p:ph type="ftr" idx="11"/>
          </p:nvPr>
        </p:nvSpPr>
        <p:spPr>
          <a:xfrm>
            <a:off x="4165600" y="6356351"/>
            <a:ext cx="3860800" cy="3652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600" b="0" i="0" u="none" strike="noStrike" cap="none" baseline="0">
                <a:solidFill>
                  <a:srgbClr val="888888"/>
                </a:solidFill>
                <a:latin typeface="Arial" panose="020B0604020202020204" pitchFamily="34" charset="0"/>
                <a:ea typeface="Arial" panose="020B0604020202020204" pitchFamily="34" charset="0"/>
                <a:cs typeface="Arial" panose="020B0604020202020204" pitchFamily="34" charset="0"/>
                <a:sym typeface="Calibri"/>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9pPr>
          </a:lstStyle>
          <a:p>
            <a:endParaRPr lang="en-US" dirty="0"/>
          </a:p>
        </p:txBody>
      </p:sp>
      <p:sp>
        <p:nvSpPr>
          <p:cNvPr id="55" name="Google Shape;55;p13"/>
          <p:cNvSpPr txBox="1">
            <a:spLocks noGrp="1"/>
          </p:cNvSpPr>
          <p:nvPr>
            <p:ph type="sldNum" idx="12"/>
          </p:nvPr>
        </p:nvSpPr>
        <p:spPr>
          <a:xfrm>
            <a:off x="495573" y="6353564"/>
            <a:ext cx="630067" cy="3652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200"/>
              <a:buFont typeface="Arial"/>
              <a:buNone/>
              <a:defRPr sz="1600" b="0" i="0" u="none" strike="noStrike" cap="none" baseline="0">
                <a:solidFill>
                  <a:srgbClr val="888888"/>
                </a:solidFill>
                <a:latin typeface="Arial" panose="020B0604020202020204" pitchFamily="34" charset="0"/>
                <a:ea typeface="Arial" panose="020B0604020202020204" pitchFamily="34" charset="0"/>
                <a:cs typeface="Arial" panose="020B0604020202020204" pitchFamily="34" charset="0"/>
                <a:sym typeface="Calibri"/>
              </a:defRPr>
            </a:lvl1pPr>
            <a:lvl2pPr marL="0" marR="0" lvl="1"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749713291"/>
      </p:ext>
    </p:extLst>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4800" b="0" i="0" u="none" strike="noStrike" cap="none" baseline="0">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609585" marR="0" lvl="0" indent="-575719" algn="l" rtl="0">
        <a:lnSpc>
          <a:spcPct val="100000"/>
        </a:lnSpc>
        <a:spcBef>
          <a:spcPts val="0"/>
        </a:spcBef>
        <a:spcAft>
          <a:spcPts val="0"/>
        </a:spcAft>
        <a:buClr>
          <a:srgbClr val="000000"/>
        </a:buClr>
        <a:buFont typeface="Arial" panose="020B0604020202020204" pitchFamily="34" charset="0"/>
        <a:buChar char="•"/>
        <a:defRPr sz="1867" b="0" i="0" u="none" strike="noStrike" cap="none" baseline="0">
          <a:solidFill>
            <a:srgbClr val="000000"/>
          </a:solidFill>
          <a:latin typeface="+mj-lt"/>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7.gif"/></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30.gif"/><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2.gif"/><Relationship Id="rId5" Type="http://schemas.openxmlformats.org/officeDocument/2006/relationships/image" Target="../media/image31.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34.gif"/></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6.gif"/></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gif"/></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1.gif"/></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3.gif"/></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5.gif"/><Relationship Id="rId5" Type="http://schemas.openxmlformats.org/officeDocument/2006/relationships/image" Target="../media/image44.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7.gif"/></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9.gif"/><Relationship Id="rId5" Type="http://schemas.openxmlformats.org/officeDocument/2006/relationships/image" Target="../media/image48.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51.gif"/></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53.gif"/><Relationship Id="rId5" Type="http://schemas.openxmlformats.org/officeDocument/2006/relationships/image" Target="../media/image52.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56.gif"/><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58.gif"/><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gif"/></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2.gif"/></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5.gif"/><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7.gif"/></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3.jpeg"/><Relationship Id="rId4" Type="http://schemas.openxmlformats.org/officeDocument/2006/relationships/image" Target="../media/image19.gif"/></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22.png"/><Relationship Id="rId4" Type="http://schemas.openxmlformats.org/officeDocument/2006/relationships/image" Target="../media/image21.gif"/></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5.gif"/><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grpSp>
        <p:nvGrpSpPr>
          <p:cNvPr id="5" name="Group 4">
            <a:extLst>
              <a:ext uri="{FF2B5EF4-FFF2-40B4-BE49-F238E27FC236}">
                <a16:creationId xmlns:a16="http://schemas.microsoft.com/office/drawing/2014/main" id="{CB718D2A-52D7-45AF-82F5-BEB228F35F28}"/>
              </a:ext>
            </a:extLst>
          </p:cNvPr>
          <p:cNvGrpSpPr/>
          <p:nvPr/>
        </p:nvGrpSpPr>
        <p:grpSpPr>
          <a:xfrm>
            <a:off x="2783035" y="3915259"/>
            <a:ext cx="5944600" cy="1756219"/>
            <a:chOff x="2237588" y="3023223"/>
            <a:chExt cx="4458450" cy="1317165"/>
          </a:xfrm>
        </p:grpSpPr>
        <p:sp>
          <p:nvSpPr>
            <p:cNvPr id="446" name="Google Shape;446;p47"/>
            <p:cNvSpPr txBox="1"/>
            <p:nvPr/>
          </p:nvSpPr>
          <p:spPr>
            <a:xfrm>
              <a:off x="2237588" y="3023223"/>
              <a:ext cx="4458450" cy="872494"/>
            </a:xfrm>
            <a:prstGeom prst="rect">
              <a:avLst/>
            </a:prstGeom>
            <a:noFill/>
            <a:ln>
              <a:noFill/>
            </a:ln>
          </p:spPr>
          <p:txBody>
            <a:bodyPr spcFirstLastPara="1" wrap="square" lIns="91433" tIns="45700" rIns="91433" bIns="45700" anchor="t" anchorCtr="0">
              <a:noAutofit/>
            </a:bodyPr>
            <a:lstStyle/>
            <a:p>
              <a:pPr algn="ctr" defTabSz="1219170">
                <a:buClr>
                  <a:srgbClr val="000000"/>
                </a:buClr>
                <a:buSzPts val="6000"/>
              </a:pPr>
              <a:r>
                <a:rPr lang="en-US" sz="8000" b="1" kern="0" dirty="0">
                  <a:solidFill>
                    <a:srgbClr val="000000"/>
                  </a:solidFill>
                  <a:latin typeface="Arial" panose="020B0604020202020204" pitchFamily="34" charset="0"/>
                  <a:ea typeface="Calibri"/>
                  <a:cs typeface="Calibri"/>
                  <a:sym typeface="Calibri"/>
                </a:rPr>
                <a:t> </a:t>
              </a:r>
              <a:r>
                <a:rPr lang="en-US" sz="7200" b="1" kern="0" dirty="0">
                  <a:solidFill>
                    <a:srgbClr val="000000"/>
                  </a:solidFill>
                  <a:latin typeface="Arial" panose="020B0604020202020204" pitchFamily="34" charset="0"/>
                  <a:ea typeface="Calibri"/>
                  <a:cs typeface="Arial" panose="020B0604020202020204" pitchFamily="34" charset="0"/>
                  <a:sym typeface="Calibri"/>
                </a:rPr>
                <a:t>3D Printing</a:t>
              </a:r>
            </a:p>
          </p:txBody>
        </p:sp>
        <p:grpSp>
          <p:nvGrpSpPr>
            <p:cNvPr id="4" name="Group 3">
              <a:extLst>
                <a:ext uri="{FF2B5EF4-FFF2-40B4-BE49-F238E27FC236}">
                  <a16:creationId xmlns:a16="http://schemas.microsoft.com/office/drawing/2014/main" id="{BCFEC6A9-3725-4257-991F-45D64B1C58AC}"/>
                </a:ext>
              </a:extLst>
            </p:cNvPr>
            <p:cNvGrpSpPr/>
            <p:nvPr/>
          </p:nvGrpSpPr>
          <p:grpSpPr>
            <a:xfrm>
              <a:off x="3747162" y="3840299"/>
              <a:ext cx="2225935" cy="500089"/>
              <a:chOff x="3747162" y="3840299"/>
              <a:chExt cx="2225935" cy="500089"/>
            </a:xfrm>
          </p:grpSpPr>
          <p:sp>
            <p:nvSpPr>
              <p:cNvPr id="2" name="TextBox 1">
                <a:extLst>
                  <a:ext uri="{FF2B5EF4-FFF2-40B4-BE49-F238E27FC236}">
                    <a16:creationId xmlns:a16="http://schemas.microsoft.com/office/drawing/2014/main" id="{97E43147-2720-49E3-B39E-0D1007B1DACE}"/>
                  </a:ext>
                </a:extLst>
              </p:cNvPr>
              <p:cNvSpPr txBox="1"/>
              <p:nvPr/>
            </p:nvSpPr>
            <p:spPr>
              <a:xfrm>
                <a:off x="3747162" y="3840299"/>
                <a:ext cx="1158541" cy="500089"/>
              </a:xfrm>
              <a:prstGeom prst="rect">
                <a:avLst/>
              </a:prstGeom>
              <a:noFill/>
            </p:spPr>
            <p:txBody>
              <a:bodyPr wrap="square" rtlCol="0">
                <a:spAutoFit/>
              </a:bodyPr>
              <a:lstStyle/>
              <a:p>
                <a:pPr defTabSz="1219170">
                  <a:buClr>
                    <a:srgbClr val="000000"/>
                  </a:buClr>
                </a:pPr>
                <a:r>
                  <a:rPr lang="en" sz="3733" kern="0" dirty="0">
                    <a:solidFill>
                      <a:srgbClr val="000000"/>
                    </a:solidFill>
                    <a:latin typeface="Arial" panose="020B0604020202020204" pitchFamily="34" charset="0"/>
                    <a:ea typeface="Calibri"/>
                    <a:cs typeface="Arial" panose="020B0604020202020204" pitchFamily="34" charset="0"/>
                    <a:sym typeface="Calibri"/>
                  </a:rPr>
                  <a:t>Day 1</a:t>
                </a:r>
              </a:p>
            </p:txBody>
          </p:sp>
          <p:sp>
            <p:nvSpPr>
              <p:cNvPr id="11" name="TextBox 10">
                <a:extLst>
                  <a:ext uri="{FF2B5EF4-FFF2-40B4-BE49-F238E27FC236}">
                    <a16:creationId xmlns:a16="http://schemas.microsoft.com/office/drawing/2014/main" id="{D09E764B-48DC-4CD0-8EE8-06C71E05F842}"/>
                  </a:ext>
                </a:extLst>
              </p:cNvPr>
              <p:cNvSpPr txBox="1"/>
              <p:nvPr/>
            </p:nvSpPr>
            <p:spPr>
              <a:xfrm>
                <a:off x="4742679" y="3960340"/>
                <a:ext cx="1230418" cy="315423"/>
              </a:xfrm>
              <a:prstGeom prst="rect">
                <a:avLst/>
              </a:prstGeom>
              <a:noFill/>
            </p:spPr>
            <p:txBody>
              <a:bodyPr wrap="square" rtlCol="0">
                <a:spAutoFit/>
              </a:bodyPr>
              <a:lstStyle/>
              <a:p>
                <a:pPr defTabSz="1219170">
                  <a:buClr>
                    <a:srgbClr val="000000"/>
                  </a:buClr>
                </a:pPr>
                <a:r>
                  <a:rPr lang="en" sz="2133" kern="0" dirty="0">
                    <a:solidFill>
                      <a:srgbClr val="000000"/>
                    </a:solidFill>
                    <a:latin typeface="Arial" panose="020B0604020202020204" pitchFamily="34" charset="0"/>
                    <a:ea typeface="Calibri"/>
                    <a:cs typeface="Arial" panose="020B0604020202020204" pitchFamily="34" charset="0"/>
                    <a:sym typeface="Calibri"/>
                  </a:rPr>
                  <a:t>(Grade 6+)</a:t>
                </a:r>
              </a:p>
            </p:txBody>
          </p:sp>
        </p:grpSp>
      </p:grpSp>
      <p:sp>
        <p:nvSpPr>
          <p:cNvPr id="6" name="Rectangle 5">
            <a:extLst>
              <a:ext uri="{FF2B5EF4-FFF2-40B4-BE49-F238E27FC236}">
                <a16:creationId xmlns:a16="http://schemas.microsoft.com/office/drawing/2014/main" id="{32BDFEF3-34A4-44C9-9CC9-CBF9DB556442}"/>
              </a:ext>
            </a:extLst>
          </p:cNvPr>
          <p:cNvSpPr/>
          <p:nvPr/>
        </p:nvSpPr>
        <p:spPr>
          <a:xfrm>
            <a:off x="1" y="0"/>
            <a:ext cx="101043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pic>
        <p:nvPicPr>
          <p:cNvPr id="7" name="Google Shape;58;p13">
            <a:extLst>
              <a:ext uri="{FF2B5EF4-FFF2-40B4-BE49-F238E27FC236}">
                <a16:creationId xmlns:a16="http://schemas.microsoft.com/office/drawing/2014/main" id="{7CB74033-31FF-F9B8-1E91-9EFF9E86A38C}"/>
              </a:ext>
            </a:extLst>
          </p:cNvPr>
          <p:cNvPicPr preferRelativeResize="0">
            <a:picLocks noChangeAspect="1"/>
          </p:cNvPicPr>
          <p:nvPr/>
        </p:nvPicPr>
        <p:blipFill rotWithShape="1">
          <a:blip r:embed="rId3">
            <a:alphaModFix/>
          </a:blip>
          <a:srcRect/>
          <a:stretch/>
        </p:blipFill>
        <p:spPr>
          <a:xfrm>
            <a:off x="3642552" y="323209"/>
            <a:ext cx="4710687" cy="3592050"/>
          </a:xfrm>
          <a:prstGeom prst="rect">
            <a:avLst/>
          </a:prstGeom>
          <a:noFill/>
          <a:ln>
            <a:noFill/>
          </a:ln>
        </p:spPr>
      </p:pic>
    </p:spTree>
    <p:extLst>
      <p:ext uri="{BB962C8B-B14F-4D97-AF65-F5344CB8AC3E}">
        <p14:creationId xmlns:p14="http://schemas.microsoft.com/office/powerpoint/2010/main" val="1767731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pic>
        <p:nvPicPr>
          <p:cNvPr id="11" name="Picture 10">
            <a:extLst>
              <a:ext uri="{FF2B5EF4-FFF2-40B4-BE49-F238E27FC236}">
                <a16:creationId xmlns:a16="http://schemas.microsoft.com/office/drawing/2014/main" id="{AC146A6B-CAFA-F46F-2863-0B8173B9FFDA}"/>
              </a:ext>
            </a:extLst>
          </p:cNvPr>
          <p:cNvPicPr>
            <a:picLocks noChangeAspect="1"/>
          </p:cNvPicPr>
          <p:nvPr/>
        </p:nvPicPr>
        <p:blipFill>
          <a:blip r:embed="rId3"/>
          <a:stretch>
            <a:fillRect/>
          </a:stretch>
        </p:blipFill>
        <p:spPr>
          <a:xfrm>
            <a:off x="4967931" y="1003691"/>
            <a:ext cx="6881170" cy="4286727"/>
          </a:xfrm>
          <a:prstGeom prst="rect">
            <a:avLst/>
          </a:prstGeom>
        </p:spPr>
      </p:pic>
      <p:grpSp>
        <p:nvGrpSpPr>
          <p:cNvPr id="15" name="Group 14">
            <a:extLst>
              <a:ext uri="{FF2B5EF4-FFF2-40B4-BE49-F238E27FC236}">
                <a16:creationId xmlns:a16="http://schemas.microsoft.com/office/drawing/2014/main" id="{A7023EE1-2608-3B49-1784-537373D741E7}"/>
              </a:ext>
            </a:extLst>
          </p:cNvPr>
          <p:cNvGrpSpPr>
            <a:grpSpLocks noChangeAspect="1"/>
          </p:cNvGrpSpPr>
          <p:nvPr/>
        </p:nvGrpSpPr>
        <p:grpSpPr>
          <a:xfrm>
            <a:off x="1371689" y="997305"/>
            <a:ext cx="1458932" cy="1368782"/>
            <a:chOff x="0" y="0"/>
            <a:chExt cx="633413" cy="581501"/>
          </a:xfrm>
        </p:grpSpPr>
        <p:sp>
          <p:nvSpPr>
            <p:cNvPr id="16" name="Rectangle: Rounded Corners 15">
              <a:extLst>
                <a:ext uri="{FF2B5EF4-FFF2-40B4-BE49-F238E27FC236}">
                  <a16:creationId xmlns:a16="http://schemas.microsoft.com/office/drawing/2014/main" id="{AF6D6D74-0133-64D2-4C2A-2FCE8E367662}"/>
                </a:ext>
              </a:extLst>
            </p:cNvPr>
            <p:cNvSpPr>
              <a:spLocks/>
            </p:cNvSpPr>
            <p:nvPr/>
          </p:nvSpPr>
          <p:spPr>
            <a:xfrm>
              <a:off x="0" y="0"/>
              <a:ext cx="633413" cy="581501"/>
            </a:xfrm>
            <a:prstGeom prst="roundRect">
              <a:avLst>
                <a:gd name="adj" fmla="val 8558"/>
              </a:avLst>
            </a:prstGeom>
            <a:solidFill>
              <a:srgbClr val="E7E7E7"/>
            </a:solidFill>
            <a:ln w="25400">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Quicksand Medium"/>
              </a:endParaRPr>
            </a:p>
          </p:txBody>
        </p:sp>
        <p:grpSp>
          <p:nvGrpSpPr>
            <p:cNvPr id="17" name="Group 16">
              <a:extLst>
                <a:ext uri="{FF2B5EF4-FFF2-40B4-BE49-F238E27FC236}">
                  <a16:creationId xmlns:a16="http://schemas.microsoft.com/office/drawing/2014/main" id="{D5FA70B8-8AF0-62F0-6F31-F6A9F5854656}"/>
                </a:ext>
              </a:extLst>
            </p:cNvPr>
            <p:cNvGrpSpPr>
              <a:grpSpLocks noChangeAspect="1"/>
            </p:cNvGrpSpPr>
            <p:nvPr/>
          </p:nvGrpSpPr>
          <p:grpSpPr>
            <a:xfrm rot="18958530">
              <a:off x="55880" y="274320"/>
              <a:ext cx="513304" cy="59825"/>
              <a:chOff x="53908" y="271553"/>
              <a:chExt cx="913550" cy="106474"/>
            </a:xfrm>
          </p:grpSpPr>
          <p:sp>
            <p:nvSpPr>
              <p:cNvPr id="18" name="Isosceles Triangle 17">
                <a:extLst>
                  <a:ext uri="{FF2B5EF4-FFF2-40B4-BE49-F238E27FC236}">
                    <a16:creationId xmlns:a16="http://schemas.microsoft.com/office/drawing/2014/main" id="{1A6C859A-AD0D-0E01-44EE-C69A851D9445}"/>
                  </a:ext>
                </a:extLst>
              </p:cNvPr>
              <p:cNvSpPr/>
              <p:nvPr/>
            </p:nvSpPr>
            <p:spPr>
              <a:xfrm rot="16200000">
                <a:off x="135982" y="228497"/>
                <a:ext cx="98574" cy="196786"/>
              </a:xfrm>
              <a:prstGeom prst="triangle">
                <a:avLst>
                  <a:gd name="adj" fmla="val 5212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Quicksand Medium"/>
                </a:endParaRPr>
              </a:p>
            </p:txBody>
          </p:sp>
          <p:grpSp>
            <p:nvGrpSpPr>
              <p:cNvPr id="19" name="Group 18">
                <a:extLst>
                  <a:ext uri="{FF2B5EF4-FFF2-40B4-BE49-F238E27FC236}">
                    <a16:creationId xmlns:a16="http://schemas.microsoft.com/office/drawing/2014/main" id="{F594168E-A3C1-531C-5B3E-1C13204AF375}"/>
                  </a:ext>
                </a:extLst>
              </p:cNvPr>
              <p:cNvGrpSpPr>
                <a:grpSpLocks noChangeAspect="1"/>
              </p:cNvGrpSpPr>
              <p:nvPr/>
            </p:nvGrpSpPr>
            <p:grpSpPr>
              <a:xfrm flipV="1">
                <a:off x="53908" y="271553"/>
                <a:ext cx="913550" cy="106474"/>
                <a:chOff x="53906" y="271553"/>
                <a:chExt cx="2989542" cy="348432"/>
              </a:xfrm>
            </p:grpSpPr>
            <p:grpSp>
              <p:nvGrpSpPr>
                <p:cNvPr id="20" name="Group 19">
                  <a:extLst>
                    <a:ext uri="{FF2B5EF4-FFF2-40B4-BE49-F238E27FC236}">
                      <a16:creationId xmlns:a16="http://schemas.microsoft.com/office/drawing/2014/main" id="{4C53AB53-CE41-E87F-CDD3-BCBB3B5D2948}"/>
                    </a:ext>
                  </a:extLst>
                </p:cNvPr>
                <p:cNvGrpSpPr/>
                <p:nvPr/>
              </p:nvGrpSpPr>
              <p:grpSpPr>
                <a:xfrm>
                  <a:off x="53906" y="271553"/>
                  <a:ext cx="2457604" cy="348432"/>
                  <a:chOff x="53906" y="271553"/>
                  <a:chExt cx="2457604" cy="347425"/>
                </a:xfrm>
              </p:grpSpPr>
              <p:grpSp>
                <p:nvGrpSpPr>
                  <p:cNvPr id="29" name="Group 28">
                    <a:extLst>
                      <a:ext uri="{FF2B5EF4-FFF2-40B4-BE49-F238E27FC236}">
                        <a16:creationId xmlns:a16="http://schemas.microsoft.com/office/drawing/2014/main" id="{8E215D34-4682-4A75-B8C2-0A4F2B9D19D7}"/>
                      </a:ext>
                    </a:extLst>
                  </p:cNvPr>
                  <p:cNvGrpSpPr>
                    <a:grpSpLocks noChangeAspect="1"/>
                  </p:cNvGrpSpPr>
                  <p:nvPr/>
                </p:nvGrpSpPr>
                <p:grpSpPr>
                  <a:xfrm>
                    <a:off x="53906" y="271553"/>
                    <a:ext cx="2457604" cy="347425"/>
                    <a:chOff x="53908" y="271553"/>
                    <a:chExt cx="819767" cy="115888"/>
                  </a:xfrm>
                </p:grpSpPr>
                <p:sp>
                  <p:nvSpPr>
                    <p:cNvPr id="31" name="Rectangle 30">
                      <a:extLst>
                        <a:ext uri="{FF2B5EF4-FFF2-40B4-BE49-F238E27FC236}">
                          <a16:creationId xmlns:a16="http://schemas.microsoft.com/office/drawing/2014/main" id="{B9D94A7D-2DC6-151B-C61D-050795E5411E}"/>
                        </a:ext>
                      </a:extLst>
                    </p:cNvPr>
                    <p:cNvSpPr>
                      <a:spLocks noChangeArrowheads="1"/>
                    </p:cNvSpPr>
                    <p:nvPr/>
                  </p:nvSpPr>
                  <p:spPr bwMode="auto">
                    <a:xfrm>
                      <a:off x="319581" y="271554"/>
                      <a:ext cx="554094" cy="115887"/>
                    </a:xfrm>
                    <a:prstGeom prst="rect">
                      <a:avLst/>
                    </a:prstGeom>
                    <a:solidFill>
                      <a:srgbClr val="FF0000"/>
                    </a:solidFill>
                    <a:ln w="19050" cap="rnd">
                      <a:solidFill>
                        <a:schemeClr val="tx1">
                          <a:lumMod val="75000"/>
                          <a:lumOff val="25000"/>
                        </a:schemeClr>
                      </a:solidFill>
                      <a:miter lim="800000"/>
                      <a:headEnd/>
                      <a:tailEnd/>
                    </a:ln>
                  </p:spPr>
                  <p:txBody>
                    <a:bodyPr vert="horz" wrap="square" lIns="91440" tIns="45720" rIns="91440" bIns="45720" numCol="1" anchor="ctr" anchorCtr="0" compatLnSpc="1">
                      <a:prstTxWarp prst="textNoShape">
                        <a:avLst/>
                      </a:prstTxWarp>
                    </a:bodyPr>
                    <a:lstStyle/>
                    <a:p>
                      <a:pPr marL="0" marR="0" algn="ctr" eaLnBrk="0" fontAlgn="base" hangingPunct="0">
                        <a:spcBef>
                          <a:spcPts val="0"/>
                        </a:spcBef>
                        <a:spcAft>
                          <a:spcPts val="0"/>
                        </a:spcAft>
                      </a:pPr>
                      <a:r>
                        <a:rPr lang="en-US" sz="1100" kern="1200">
                          <a:solidFill>
                            <a:srgbClr val="000000"/>
                          </a:solidFill>
                          <a:effectLst/>
                          <a:latin typeface="Quicksand Medium"/>
                          <a:ea typeface="Calibri" panose="020F0502020204030204" pitchFamily="34" charset="0"/>
                          <a:cs typeface="Times New Roman" panose="02020603050405020304" pitchFamily="18" charset="0"/>
                        </a:rPr>
                        <a:t>                                   </a:t>
                      </a:r>
                      <a:endParaRPr lang="en-US" sz="1200">
                        <a:effectLst/>
                        <a:latin typeface="Quicksand Medium"/>
                        <a:ea typeface="Times New Roman" panose="02020603050405020304" pitchFamily="18" charset="0"/>
                      </a:endParaRPr>
                    </a:p>
                  </p:txBody>
                </p:sp>
                <p:cxnSp>
                  <p:nvCxnSpPr>
                    <p:cNvPr id="32" name="Straight Connector 31">
                      <a:extLst>
                        <a:ext uri="{FF2B5EF4-FFF2-40B4-BE49-F238E27FC236}">
                          <a16:creationId xmlns:a16="http://schemas.microsoft.com/office/drawing/2014/main" id="{59A30FB2-2D82-BF87-1904-FAC2D8210794}"/>
                        </a:ext>
                      </a:extLst>
                    </p:cNvPr>
                    <p:cNvCxnSpPr>
                      <a:cxnSpLocks/>
                    </p:cNvCxnSpPr>
                    <p:nvPr/>
                  </p:nvCxnSpPr>
                  <p:spPr>
                    <a:xfrm flipH="1">
                      <a:off x="55574" y="271553"/>
                      <a:ext cx="254054" cy="57943"/>
                    </a:xfrm>
                    <a:prstGeom prst="line">
                      <a:avLst/>
                    </a:prstGeom>
                    <a:ln w="19050" cap="rnd">
                      <a:solidFill>
                        <a:schemeClr val="tx1">
                          <a:lumMod val="75000"/>
                          <a:lumOff val="25000"/>
                        </a:schemeClr>
                      </a:solidFill>
                    </a:ln>
                  </p:spPr>
                  <p:style>
                    <a:lnRef idx="1">
                      <a:schemeClr val="accent6"/>
                    </a:lnRef>
                    <a:fillRef idx="0">
                      <a:schemeClr val="accent6"/>
                    </a:fillRef>
                    <a:effectRef idx="0">
                      <a:schemeClr val="accent6"/>
                    </a:effectRef>
                    <a:fontRef idx="minor">
                      <a:schemeClr val="tx1"/>
                    </a:fontRef>
                  </p:style>
                </p:cxnSp>
                <p:cxnSp>
                  <p:nvCxnSpPr>
                    <p:cNvPr id="33" name="Straight Connector 32">
                      <a:extLst>
                        <a:ext uri="{FF2B5EF4-FFF2-40B4-BE49-F238E27FC236}">
                          <a16:creationId xmlns:a16="http://schemas.microsoft.com/office/drawing/2014/main" id="{0769CA9C-2E7C-1F7C-D5C0-A057E40BE7A4}"/>
                        </a:ext>
                      </a:extLst>
                    </p:cNvPr>
                    <p:cNvCxnSpPr>
                      <a:cxnSpLocks/>
                    </p:cNvCxnSpPr>
                    <p:nvPr/>
                  </p:nvCxnSpPr>
                  <p:spPr>
                    <a:xfrm flipH="1" flipV="1">
                      <a:off x="53908" y="329497"/>
                      <a:ext cx="257385" cy="57490"/>
                    </a:xfrm>
                    <a:prstGeom prst="line">
                      <a:avLst/>
                    </a:prstGeom>
                    <a:ln w="19050" cap="rnd">
                      <a:solidFill>
                        <a:schemeClr val="tx1">
                          <a:lumMod val="75000"/>
                          <a:lumOff val="25000"/>
                        </a:schemeClr>
                      </a:solidFill>
                    </a:ln>
                  </p:spPr>
                  <p:style>
                    <a:lnRef idx="1">
                      <a:schemeClr val="accent6"/>
                    </a:lnRef>
                    <a:fillRef idx="0">
                      <a:schemeClr val="accent6"/>
                    </a:fillRef>
                    <a:effectRef idx="0">
                      <a:schemeClr val="accent6"/>
                    </a:effectRef>
                    <a:fontRef idx="minor">
                      <a:schemeClr val="tx1"/>
                    </a:fontRef>
                  </p:style>
                </p:cxnSp>
              </p:grpSp>
              <p:sp>
                <p:nvSpPr>
                  <p:cNvPr id="30" name="Isosceles Triangle 29">
                    <a:extLst>
                      <a:ext uri="{FF2B5EF4-FFF2-40B4-BE49-F238E27FC236}">
                        <a16:creationId xmlns:a16="http://schemas.microsoft.com/office/drawing/2014/main" id="{C775B15F-1DA1-5320-E649-E44C1756B481}"/>
                      </a:ext>
                    </a:extLst>
                  </p:cNvPr>
                  <p:cNvSpPr/>
                  <p:nvPr/>
                </p:nvSpPr>
                <p:spPr>
                  <a:xfrm rot="16200000">
                    <a:off x="221191" y="352706"/>
                    <a:ext cx="95293" cy="203425"/>
                  </a:xfrm>
                  <a:prstGeom prst="triangle">
                    <a:avLst>
                      <a:gd name="adj" fmla="val 50000"/>
                    </a:avLst>
                  </a:prstGeom>
                  <a:solidFill>
                    <a:schemeClr val="tx1">
                      <a:lumMod val="75000"/>
                      <a:lumOff val="25000"/>
                    </a:schemeClr>
                  </a:solidFill>
                  <a:ln w="22225" cap="rnd">
                    <a:solidFill>
                      <a:schemeClr val="tx1">
                        <a:lumMod val="75000"/>
                        <a:lumOff val="25000"/>
                      </a:schemeClr>
                    </a:solidFill>
                  </a:ln>
                </p:spPr>
                <p:style>
                  <a:lnRef idx="1">
                    <a:schemeClr val="accent6"/>
                  </a:lnRef>
                  <a:fillRef idx="0">
                    <a:schemeClr val="accent6"/>
                  </a:fillRef>
                  <a:effectRef idx="0">
                    <a:schemeClr val="accent6"/>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Quicksand Medium"/>
                    </a:endParaRPr>
                  </a:p>
                </p:txBody>
              </p:sp>
            </p:grpSp>
            <p:grpSp>
              <p:nvGrpSpPr>
                <p:cNvPr id="21" name="Group 20">
                  <a:extLst>
                    <a:ext uri="{FF2B5EF4-FFF2-40B4-BE49-F238E27FC236}">
                      <a16:creationId xmlns:a16="http://schemas.microsoft.com/office/drawing/2014/main" id="{77D0D4E0-ACA9-7401-DE03-DDCC68CFE68F}"/>
                    </a:ext>
                  </a:extLst>
                </p:cNvPr>
                <p:cNvGrpSpPr/>
                <p:nvPr/>
              </p:nvGrpSpPr>
              <p:grpSpPr>
                <a:xfrm>
                  <a:off x="2511519" y="271554"/>
                  <a:ext cx="531929" cy="348429"/>
                  <a:chOff x="2511519" y="271554"/>
                  <a:chExt cx="531929" cy="348429"/>
                </a:xfrm>
              </p:grpSpPr>
              <p:grpSp>
                <p:nvGrpSpPr>
                  <p:cNvPr id="22" name="Group 21">
                    <a:extLst>
                      <a:ext uri="{FF2B5EF4-FFF2-40B4-BE49-F238E27FC236}">
                        <a16:creationId xmlns:a16="http://schemas.microsoft.com/office/drawing/2014/main" id="{68ED8CD6-962C-F527-AB2B-A34DBFFBCCBE}"/>
                      </a:ext>
                    </a:extLst>
                  </p:cNvPr>
                  <p:cNvGrpSpPr/>
                  <p:nvPr/>
                </p:nvGrpSpPr>
                <p:grpSpPr>
                  <a:xfrm>
                    <a:off x="2620983" y="271554"/>
                    <a:ext cx="422465" cy="348429"/>
                    <a:chOff x="2620983" y="271554"/>
                    <a:chExt cx="422465" cy="348429"/>
                  </a:xfrm>
                </p:grpSpPr>
                <p:sp>
                  <p:nvSpPr>
                    <p:cNvPr id="24" name="Rectangle 23">
                      <a:extLst>
                        <a:ext uri="{FF2B5EF4-FFF2-40B4-BE49-F238E27FC236}">
                          <a16:creationId xmlns:a16="http://schemas.microsoft.com/office/drawing/2014/main" id="{D54D04F3-7A31-69E8-5EED-31CC15C97B0B}"/>
                        </a:ext>
                      </a:extLst>
                    </p:cNvPr>
                    <p:cNvSpPr/>
                    <p:nvPr/>
                  </p:nvSpPr>
                  <p:spPr>
                    <a:xfrm>
                      <a:off x="2740136" y="272500"/>
                      <a:ext cx="197249" cy="304316"/>
                    </a:xfrm>
                    <a:prstGeom prst="rect">
                      <a:avLst/>
                    </a:prstGeom>
                    <a:solidFill>
                      <a:srgbClr val="E07C9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Quicksand Medium"/>
                      </a:endParaRPr>
                    </a:p>
                  </p:txBody>
                </p:sp>
                <p:cxnSp>
                  <p:nvCxnSpPr>
                    <p:cNvPr id="25" name="Straight Connector 24">
                      <a:extLst>
                        <a:ext uri="{FF2B5EF4-FFF2-40B4-BE49-F238E27FC236}">
                          <a16:creationId xmlns:a16="http://schemas.microsoft.com/office/drawing/2014/main" id="{D9674AB0-5AE0-4404-EB13-36F1624822C0}"/>
                        </a:ext>
                      </a:extLst>
                    </p:cNvPr>
                    <p:cNvCxnSpPr>
                      <a:cxnSpLocks/>
                    </p:cNvCxnSpPr>
                    <p:nvPr/>
                  </p:nvCxnSpPr>
                  <p:spPr>
                    <a:xfrm>
                      <a:off x="2784985" y="271554"/>
                      <a:ext cx="142708" cy="0"/>
                    </a:xfrm>
                    <a:prstGeom prst="line">
                      <a:avLst/>
                    </a:prstGeom>
                    <a:solidFill>
                      <a:schemeClr val="accent5">
                        <a:lumMod val="60000"/>
                        <a:lumOff val="40000"/>
                      </a:schemeClr>
                    </a:solidFill>
                    <a:ln w="19050" cap="rnd">
                      <a:solidFill>
                        <a:schemeClr val="tx1">
                          <a:lumMod val="75000"/>
                          <a:lumOff val="25000"/>
                        </a:schemeClr>
                      </a:solidFill>
                    </a:ln>
                  </p:spPr>
                  <p:style>
                    <a:lnRef idx="1">
                      <a:schemeClr val="accent6"/>
                    </a:lnRef>
                    <a:fillRef idx="0">
                      <a:schemeClr val="accent6"/>
                    </a:fillRef>
                    <a:effectRef idx="0">
                      <a:schemeClr val="accent6"/>
                    </a:effectRef>
                    <a:fontRef idx="minor">
                      <a:schemeClr val="tx1"/>
                    </a:fontRef>
                  </p:style>
                </p:cxnSp>
                <p:sp>
                  <p:nvSpPr>
                    <p:cNvPr id="26" name="Arc 25">
                      <a:extLst>
                        <a:ext uri="{FF2B5EF4-FFF2-40B4-BE49-F238E27FC236}">
                          <a16:creationId xmlns:a16="http://schemas.microsoft.com/office/drawing/2014/main" id="{7EA4447F-A4DF-02E3-BF20-E1DB3688E6D0}"/>
                        </a:ext>
                      </a:extLst>
                    </p:cNvPr>
                    <p:cNvSpPr/>
                    <p:nvPr/>
                  </p:nvSpPr>
                  <p:spPr>
                    <a:xfrm>
                      <a:off x="2824522" y="272487"/>
                      <a:ext cx="218926" cy="347421"/>
                    </a:xfrm>
                    <a:prstGeom prst="arc">
                      <a:avLst>
                        <a:gd name="adj1" fmla="val 16185560"/>
                        <a:gd name="adj2" fmla="val 5317797"/>
                      </a:avLst>
                    </a:prstGeom>
                    <a:solidFill>
                      <a:srgbClr val="E07C99"/>
                    </a:solidFill>
                    <a:ln w="19050" cap="rnd">
                      <a:solidFill>
                        <a:schemeClr val="tx1">
                          <a:lumMod val="75000"/>
                          <a:lumOff val="25000"/>
                        </a:schemeClr>
                      </a:solidFill>
                    </a:ln>
                  </p:spPr>
                  <p:style>
                    <a:lnRef idx="1">
                      <a:schemeClr val="accent6"/>
                    </a:lnRef>
                    <a:fillRef idx="0">
                      <a:schemeClr val="accent6"/>
                    </a:fillRef>
                    <a:effectRef idx="0">
                      <a:schemeClr val="accent6"/>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Quicksand Medium"/>
                      </a:endParaRPr>
                    </a:p>
                  </p:txBody>
                </p:sp>
                <p:cxnSp>
                  <p:nvCxnSpPr>
                    <p:cNvPr id="27" name="Straight Connector 26">
                      <a:extLst>
                        <a:ext uri="{FF2B5EF4-FFF2-40B4-BE49-F238E27FC236}">
                          <a16:creationId xmlns:a16="http://schemas.microsoft.com/office/drawing/2014/main" id="{CF6AA4E0-708C-69EB-9EA1-AC8AD896DF51}"/>
                        </a:ext>
                      </a:extLst>
                    </p:cNvPr>
                    <p:cNvCxnSpPr>
                      <a:cxnSpLocks/>
                    </p:cNvCxnSpPr>
                    <p:nvPr/>
                  </p:nvCxnSpPr>
                  <p:spPr>
                    <a:xfrm flipV="1">
                      <a:off x="2620983" y="619908"/>
                      <a:ext cx="316402" cy="75"/>
                    </a:xfrm>
                    <a:prstGeom prst="line">
                      <a:avLst/>
                    </a:prstGeom>
                    <a:solidFill>
                      <a:schemeClr val="accent5">
                        <a:lumMod val="60000"/>
                        <a:lumOff val="40000"/>
                      </a:schemeClr>
                    </a:solidFill>
                    <a:ln w="19050" cap="rnd">
                      <a:solidFill>
                        <a:schemeClr val="tx1">
                          <a:lumMod val="75000"/>
                          <a:lumOff val="25000"/>
                        </a:schemeClr>
                      </a:solidFill>
                    </a:ln>
                  </p:spPr>
                  <p:style>
                    <a:lnRef idx="1">
                      <a:schemeClr val="accent6"/>
                    </a:lnRef>
                    <a:fillRef idx="0">
                      <a:schemeClr val="accent6"/>
                    </a:fillRef>
                    <a:effectRef idx="0">
                      <a:schemeClr val="accent6"/>
                    </a:effectRef>
                    <a:fontRef idx="minor">
                      <a:schemeClr val="tx1"/>
                    </a:fontRef>
                  </p:style>
                </p:cxnSp>
                <p:cxnSp>
                  <p:nvCxnSpPr>
                    <p:cNvPr id="28" name="Straight Connector 27">
                      <a:extLst>
                        <a:ext uri="{FF2B5EF4-FFF2-40B4-BE49-F238E27FC236}">
                          <a16:creationId xmlns:a16="http://schemas.microsoft.com/office/drawing/2014/main" id="{D8D7167E-E22E-24C5-12EA-A7CA62DD33A5}"/>
                        </a:ext>
                      </a:extLst>
                    </p:cNvPr>
                    <p:cNvCxnSpPr>
                      <a:cxnSpLocks/>
                    </p:cNvCxnSpPr>
                    <p:nvPr/>
                  </p:nvCxnSpPr>
                  <p:spPr>
                    <a:xfrm>
                      <a:off x="2730443" y="272486"/>
                      <a:ext cx="0" cy="347422"/>
                    </a:xfrm>
                    <a:prstGeom prst="line">
                      <a:avLst/>
                    </a:prstGeom>
                    <a:solidFill>
                      <a:schemeClr val="accent5">
                        <a:lumMod val="60000"/>
                        <a:lumOff val="40000"/>
                      </a:schemeClr>
                    </a:solidFill>
                    <a:ln w="19050" cap="rnd">
                      <a:solidFill>
                        <a:schemeClr val="tx1"/>
                      </a:solidFill>
                    </a:ln>
                  </p:spPr>
                  <p:style>
                    <a:lnRef idx="1">
                      <a:schemeClr val="accent6"/>
                    </a:lnRef>
                    <a:fillRef idx="0">
                      <a:schemeClr val="accent6"/>
                    </a:fillRef>
                    <a:effectRef idx="0">
                      <a:schemeClr val="accent6"/>
                    </a:effectRef>
                    <a:fontRef idx="minor">
                      <a:schemeClr val="tx1"/>
                    </a:fontRef>
                  </p:style>
                </p:cxnSp>
              </p:grpSp>
              <p:sp>
                <p:nvSpPr>
                  <p:cNvPr id="23" name="Rectangle 22">
                    <a:extLst>
                      <a:ext uri="{FF2B5EF4-FFF2-40B4-BE49-F238E27FC236}">
                        <a16:creationId xmlns:a16="http://schemas.microsoft.com/office/drawing/2014/main" id="{8B9298DF-910A-B115-43B6-5595C7CD3EB1}"/>
                      </a:ext>
                    </a:extLst>
                  </p:cNvPr>
                  <p:cNvSpPr>
                    <a:spLocks noChangeArrowheads="1"/>
                  </p:cNvSpPr>
                  <p:nvPr/>
                </p:nvSpPr>
                <p:spPr bwMode="auto">
                  <a:xfrm>
                    <a:off x="2511519" y="271554"/>
                    <a:ext cx="218924" cy="348428"/>
                  </a:xfrm>
                  <a:prstGeom prst="rect">
                    <a:avLst/>
                  </a:prstGeom>
                  <a:solidFill>
                    <a:srgbClr val="FFFFFF"/>
                  </a:solidFill>
                  <a:ln w="19050">
                    <a:solidFill>
                      <a:schemeClr val="tx1">
                        <a:lumMod val="75000"/>
                        <a:lumOff val="25000"/>
                      </a:schemeClr>
                    </a:solidFill>
                    <a:miter lim="800000"/>
                    <a:headEnd/>
                    <a:tailEnd/>
                  </a:ln>
                </p:spPr>
                <p:txBody>
                  <a:bodyPr vert="horz" wrap="square" lIns="91440" tIns="45720" rIns="91440" bIns="45720" numCol="1" anchor="ctr" anchorCtr="0" compatLnSpc="1">
                    <a:prstTxWarp prst="textNoShape">
                      <a:avLst/>
                    </a:prstTxWarp>
                  </a:bodyPr>
                  <a:lstStyle/>
                  <a:p>
                    <a:pPr marL="0" marR="0" algn="ctr" eaLnBrk="0" fontAlgn="base" hangingPunct="0">
                      <a:spcBef>
                        <a:spcPts val="0"/>
                      </a:spcBef>
                      <a:spcAft>
                        <a:spcPts val="0"/>
                      </a:spcAft>
                    </a:pPr>
                    <a:r>
                      <a:rPr lang="en-US" sz="1100" kern="1200">
                        <a:solidFill>
                          <a:srgbClr val="000000"/>
                        </a:solidFill>
                        <a:effectLst/>
                        <a:latin typeface="Quicksand Medium"/>
                        <a:ea typeface="Calibri" panose="020F0502020204030204" pitchFamily="34" charset="0"/>
                        <a:cs typeface="Times New Roman" panose="02020603050405020304" pitchFamily="18" charset="0"/>
                      </a:rPr>
                      <a:t>                                   </a:t>
                    </a:r>
                    <a:endParaRPr lang="en-US" sz="1200">
                      <a:effectLst/>
                      <a:latin typeface="Quicksand Medium"/>
                      <a:ea typeface="Times New Roman" panose="02020603050405020304" pitchFamily="18" charset="0"/>
                    </a:endParaRPr>
                  </a:p>
                </p:txBody>
              </p:sp>
            </p:grpSp>
          </p:grpSp>
        </p:grpSp>
      </p:grpSp>
      <p:sp>
        <p:nvSpPr>
          <p:cNvPr id="7" name="Rectangle 6">
            <a:extLst>
              <a:ext uri="{FF2B5EF4-FFF2-40B4-BE49-F238E27FC236}">
                <a16:creationId xmlns:a16="http://schemas.microsoft.com/office/drawing/2014/main" id="{1B95F061-17F9-4088-B733-E42FDEB87CED}"/>
              </a:ext>
            </a:extLst>
          </p:cNvPr>
          <p:cNvSpPr/>
          <p:nvPr/>
        </p:nvSpPr>
        <p:spPr>
          <a:xfrm>
            <a:off x="1283779" y="2566489"/>
            <a:ext cx="3288222" cy="1200329"/>
          </a:xfrm>
          <a:prstGeom prst="rect">
            <a:avLst/>
          </a:prstGeom>
        </p:spPr>
        <p:txBody>
          <a:bodyPr wrap="square">
            <a:spAutoFit/>
          </a:bodyPr>
          <a:lstStyle/>
          <a:p>
            <a:pPr defTabSz="1219170">
              <a:buClr>
                <a:srgbClr val="000000"/>
              </a:buClr>
              <a:buSzPts val="6000"/>
            </a:pPr>
            <a:r>
              <a:rPr lang="en-US" sz="2400" kern="0" dirty="0">
                <a:solidFill>
                  <a:srgbClr val="000000"/>
                </a:solidFill>
                <a:latin typeface="Quicksand Medium"/>
                <a:ea typeface="Calibri"/>
                <a:cs typeface="Calibri"/>
                <a:sym typeface="Calibri"/>
              </a:rPr>
              <a:t>Then extend the 12mm offset to the furthest right horizontal line.</a:t>
            </a:r>
            <a:endParaRPr lang="en-US" sz="2267" kern="0" dirty="0">
              <a:solidFill>
                <a:srgbClr val="000000"/>
              </a:solidFill>
              <a:latin typeface="Quicksand Medium"/>
              <a:ea typeface="Calibri"/>
              <a:cs typeface="Calibri"/>
              <a:sym typeface="Calibri"/>
            </a:endParaRPr>
          </a:p>
        </p:txBody>
      </p:sp>
      <p:sp>
        <p:nvSpPr>
          <p:cNvPr id="12" name="TextBox 11">
            <a:extLst>
              <a:ext uri="{FF2B5EF4-FFF2-40B4-BE49-F238E27FC236}">
                <a16:creationId xmlns:a16="http://schemas.microsoft.com/office/drawing/2014/main" id="{EC4518A4-69A3-4113-990E-7B2E4E2B74CF}"/>
              </a:ext>
            </a:extLst>
          </p:cNvPr>
          <p:cNvSpPr txBox="1"/>
          <p:nvPr/>
        </p:nvSpPr>
        <p:spPr>
          <a:xfrm>
            <a:off x="181378" y="6290685"/>
            <a:ext cx="856444" cy="379656"/>
          </a:xfrm>
          <a:prstGeom prst="rect">
            <a:avLst/>
          </a:prstGeom>
          <a:noFill/>
        </p:spPr>
        <p:txBody>
          <a:bodyPr wrap="square" rtlCol="0">
            <a:spAutoFit/>
          </a:bodyPr>
          <a:lstStyle/>
          <a:p>
            <a:pPr defTabSz="1219170">
              <a:buClr>
                <a:srgbClr val="000000"/>
              </a:buClr>
            </a:pPr>
            <a:r>
              <a:rPr lang="en-US" sz="1867" kern="0" dirty="0">
                <a:solidFill>
                  <a:srgbClr val="000000"/>
                </a:solidFill>
                <a:latin typeface="Quicksand Medium"/>
                <a:cs typeface="Arial"/>
                <a:sym typeface="Arial"/>
              </a:rPr>
              <a:t>9</a:t>
            </a:r>
          </a:p>
        </p:txBody>
      </p:sp>
      <p:sp>
        <p:nvSpPr>
          <p:cNvPr id="36" name="Rectangle 35">
            <a:extLst>
              <a:ext uri="{FF2B5EF4-FFF2-40B4-BE49-F238E27FC236}">
                <a16:creationId xmlns:a16="http://schemas.microsoft.com/office/drawing/2014/main" id="{966B982A-772C-4452-98A5-83744FC19248}"/>
              </a:ext>
            </a:extLst>
          </p:cNvPr>
          <p:cNvSpPr/>
          <p:nvPr/>
        </p:nvSpPr>
        <p:spPr>
          <a:xfrm>
            <a:off x="1238855" y="139765"/>
            <a:ext cx="3560590" cy="584775"/>
          </a:xfrm>
          <a:prstGeom prst="rect">
            <a:avLst/>
          </a:prstGeom>
        </p:spPr>
        <p:txBody>
          <a:bodyPr wrap="none">
            <a:spAutoFit/>
          </a:bodyPr>
          <a:lstStyle/>
          <a:p>
            <a:pPr defTabSz="1219170">
              <a:buClr>
                <a:srgbClr val="000000"/>
              </a:buClr>
              <a:buSzPts val="6000"/>
            </a:pPr>
            <a:r>
              <a:rPr lang="en-US" sz="3200" b="1" kern="0" dirty="0">
                <a:solidFill>
                  <a:srgbClr val="000000"/>
                </a:solidFill>
                <a:latin typeface="Quicksand Medium"/>
                <a:ea typeface="Calibri"/>
                <a:cs typeface="Arial" panose="020B0604020202020204" pitchFamily="34" charset="0"/>
                <a:sym typeface="Calibri"/>
              </a:rPr>
              <a:t>Carabiner Modeling</a:t>
            </a:r>
          </a:p>
        </p:txBody>
      </p:sp>
      <p:sp>
        <p:nvSpPr>
          <p:cNvPr id="3" name="Rectangle 2">
            <a:extLst>
              <a:ext uri="{FF2B5EF4-FFF2-40B4-BE49-F238E27FC236}">
                <a16:creationId xmlns:a16="http://schemas.microsoft.com/office/drawing/2014/main" id="{282000E2-DA5B-85D9-4FE1-7D95351218F2}"/>
              </a:ext>
            </a:extLst>
          </p:cNvPr>
          <p:cNvSpPr/>
          <p:nvPr/>
        </p:nvSpPr>
        <p:spPr>
          <a:xfrm>
            <a:off x="1308588" y="3892839"/>
            <a:ext cx="3493844" cy="2308324"/>
          </a:xfrm>
          <a:prstGeom prst="rect">
            <a:avLst/>
          </a:prstGeom>
        </p:spPr>
        <p:txBody>
          <a:bodyPr wrap="square">
            <a:spAutoFit/>
          </a:bodyPr>
          <a:lstStyle/>
          <a:p>
            <a:pPr defTabSz="1219170">
              <a:buClr>
                <a:srgbClr val="000000"/>
              </a:buClr>
              <a:buSzPts val="6000"/>
            </a:pPr>
            <a:r>
              <a:rPr lang="en-US" sz="2400" kern="0" dirty="0">
                <a:solidFill>
                  <a:srgbClr val="000000"/>
                </a:solidFill>
                <a:latin typeface="Quicksand Medium"/>
                <a:ea typeface="Calibri"/>
                <a:cs typeface="Calibri"/>
                <a:sym typeface="Calibri"/>
              </a:rPr>
              <a:t>Then create a line that is 26.5mm and parallel to the red axis in the middle of the surface (make sure it doesn’t touch any other lines). </a:t>
            </a:r>
          </a:p>
        </p:txBody>
      </p:sp>
      <p:pic>
        <p:nvPicPr>
          <p:cNvPr id="34" name="Picture 33" descr="A screenshot of a computer&#10;&#10;Description automatically generated with medium confidence">
            <a:extLst>
              <a:ext uri="{FF2B5EF4-FFF2-40B4-BE49-F238E27FC236}">
                <a16:creationId xmlns:a16="http://schemas.microsoft.com/office/drawing/2014/main" id="{7BAA2208-59DE-A0B9-022B-A484C00A62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1" y="1005277"/>
            <a:ext cx="6896100" cy="4267392"/>
          </a:xfrm>
          <a:prstGeom prst="rect">
            <a:avLst/>
          </a:prstGeom>
        </p:spPr>
      </p:pic>
    </p:spTree>
    <p:extLst>
      <p:ext uri="{BB962C8B-B14F-4D97-AF65-F5344CB8AC3E}">
        <p14:creationId xmlns:p14="http://schemas.microsoft.com/office/powerpoint/2010/main" val="1775408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10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grpSp>
        <p:nvGrpSpPr>
          <p:cNvPr id="2" name="Group 1">
            <a:extLst>
              <a:ext uri="{FF2B5EF4-FFF2-40B4-BE49-F238E27FC236}">
                <a16:creationId xmlns:a16="http://schemas.microsoft.com/office/drawing/2014/main" id="{69233E07-2809-92D1-0C36-F406BC896125}"/>
              </a:ext>
            </a:extLst>
          </p:cNvPr>
          <p:cNvGrpSpPr/>
          <p:nvPr/>
        </p:nvGrpSpPr>
        <p:grpSpPr>
          <a:xfrm>
            <a:off x="1385574" y="992672"/>
            <a:ext cx="1471926" cy="1331556"/>
            <a:chOff x="5732111" y="5016256"/>
            <a:chExt cx="675403" cy="633803"/>
          </a:xfrm>
          <a:solidFill>
            <a:srgbClr val="F2F3F4"/>
          </a:solidFill>
        </p:grpSpPr>
        <p:sp>
          <p:nvSpPr>
            <p:cNvPr id="3" name="Rectangle: Rounded Corners 2">
              <a:extLst>
                <a:ext uri="{FF2B5EF4-FFF2-40B4-BE49-F238E27FC236}">
                  <a16:creationId xmlns:a16="http://schemas.microsoft.com/office/drawing/2014/main" id="{A3193290-451F-C981-0C08-B568A62610D5}"/>
                </a:ext>
              </a:extLst>
            </p:cNvPr>
            <p:cNvSpPr>
              <a:spLocks/>
            </p:cNvSpPr>
            <p:nvPr/>
          </p:nvSpPr>
          <p:spPr>
            <a:xfrm>
              <a:off x="5732111" y="5016256"/>
              <a:ext cx="675403" cy="633803"/>
            </a:xfrm>
            <a:prstGeom prst="roundRect">
              <a:avLst>
                <a:gd name="adj" fmla="val 8558"/>
              </a:avLst>
            </a:prstGeom>
            <a:grpFill/>
            <a:ln w="25400">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Quicksand Medium"/>
              </a:endParaRPr>
            </a:p>
          </p:txBody>
        </p:sp>
        <p:pic>
          <p:nvPicPr>
            <p:cNvPr id="4" name="Picture 3" descr="Logo, company name&#10;&#10;Description automatically generated">
              <a:extLst>
                <a:ext uri="{FF2B5EF4-FFF2-40B4-BE49-F238E27FC236}">
                  <a16:creationId xmlns:a16="http://schemas.microsoft.com/office/drawing/2014/main" id="{BC13FAF0-3422-4B11-340B-56B4602D28CE}"/>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788695" y="5057445"/>
              <a:ext cx="545014" cy="551425"/>
            </a:xfrm>
            <a:prstGeom prst="rect">
              <a:avLst/>
            </a:prstGeom>
            <a:grpFill/>
          </p:spPr>
        </p:pic>
      </p:grpSp>
      <p:pic>
        <p:nvPicPr>
          <p:cNvPr id="20" name="Picture 19">
            <a:extLst>
              <a:ext uri="{FF2B5EF4-FFF2-40B4-BE49-F238E27FC236}">
                <a16:creationId xmlns:a16="http://schemas.microsoft.com/office/drawing/2014/main" id="{58E5D0F2-06B3-6583-3139-34C086435783}"/>
              </a:ext>
            </a:extLst>
          </p:cNvPr>
          <p:cNvPicPr>
            <a:picLocks noChangeAspect="1"/>
          </p:cNvPicPr>
          <p:nvPr/>
        </p:nvPicPr>
        <p:blipFill>
          <a:blip r:embed="rId4"/>
          <a:stretch>
            <a:fillRect/>
          </a:stretch>
        </p:blipFill>
        <p:spPr>
          <a:xfrm>
            <a:off x="4963633" y="995980"/>
            <a:ext cx="6885467" cy="4293779"/>
          </a:xfrm>
          <a:prstGeom prst="rect">
            <a:avLst/>
          </a:prstGeom>
        </p:spPr>
      </p:pic>
      <p:sp>
        <p:nvSpPr>
          <p:cNvPr id="7" name="Rectangle 6">
            <a:extLst>
              <a:ext uri="{FF2B5EF4-FFF2-40B4-BE49-F238E27FC236}">
                <a16:creationId xmlns:a16="http://schemas.microsoft.com/office/drawing/2014/main" id="{1B95F061-17F9-4088-B733-E42FDEB87CED}"/>
              </a:ext>
            </a:extLst>
          </p:cNvPr>
          <p:cNvSpPr/>
          <p:nvPr/>
        </p:nvSpPr>
        <p:spPr>
          <a:xfrm>
            <a:off x="1302067" y="2565857"/>
            <a:ext cx="3269934" cy="1569660"/>
          </a:xfrm>
          <a:prstGeom prst="rect">
            <a:avLst/>
          </a:prstGeom>
        </p:spPr>
        <p:txBody>
          <a:bodyPr wrap="square">
            <a:spAutoFit/>
          </a:bodyPr>
          <a:lstStyle/>
          <a:p>
            <a:pPr defTabSz="1219170">
              <a:buClr>
                <a:srgbClr val="000000"/>
              </a:buClr>
              <a:buSzPts val="6000"/>
            </a:pPr>
            <a:r>
              <a:rPr lang="en-US" sz="2400" kern="0" dirty="0">
                <a:solidFill>
                  <a:srgbClr val="000000"/>
                </a:solidFill>
                <a:latin typeface="Quicksand Medium"/>
                <a:ea typeface="Calibri"/>
                <a:cs typeface="Calibri"/>
                <a:sym typeface="Calibri"/>
              </a:rPr>
              <a:t>Then use the rotate tool and select the midpoint of the line and rotate it 30 degrees downwards.</a:t>
            </a:r>
            <a:endParaRPr lang="en-US" sz="2267" kern="0" dirty="0">
              <a:solidFill>
                <a:srgbClr val="000000"/>
              </a:solidFill>
              <a:latin typeface="Quicksand Medium"/>
              <a:ea typeface="Calibri"/>
              <a:cs typeface="Calibri"/>
              <a:sym typeface="Calibri"/>
            </a:endParaRPr>
          </a:p>
        </p:txBody>
      </p:sp>
      <p:sp>
        <p:nvSpPr>
          <p:cNvPr id="12" name="TextBox 11">
            <a:extLst>
              <a:ext uri="{FF2B5EF4-FFF2-40B4-BE49-F238E27FC236}">
                <a16:creationId xmlns:a16="http://schemas.microsoft.com/office/drawing/2014/main" id="{EC4518A4-69A3-4113-990E-7B2E4E2B74CF}"/>
              </a:ext>
            </a:extLst>
          </p:cNvPr>
          <p:cNvSpPr txBox="1"/>
          <p:nvPr/>
        </p:nvSpPr>
        <p:spPr>
          <a:xfrm>
            <a:off x="181378" y="6290685"/>
            <a:ext cx="856444" cy="379656"/>
          </a:xfrm>
          <a:prstGeom prst="rect">
            <a:avLst/>
          </a:prstGeom>
          <a:noFill/>
        </p:spPr>
        <p:txBody>
          <a:bodyPr wrap="square" rtlCol="0">
            <a:spAutoFit/>
          </a:bodyPr>
          <a:lstStyle/>
          <a:p>
            <a:pPr defTabSz="1219170">
              <a:buClr>
                <a:srgbClr val="000000"/>
              </a:buClr>
            </a:pPr>
            <a:r>
              <a:rPr lang="en-US" sz="1867" kern="0" dirty="0">
                <a:solidFill>
                  <a:srgbClr val="000000"/>
                </a:solidFill>
                <a:latin typeface="Quicksand Medium"/>
                <a:cs typeface="Arial"/>
                <a:sym typeface="Arial"/>
              </a:rPr>
              <a:t>10 </a:t>
            </a:r>
          </a:p>
        </p:txBody>
      </p:sp>
      <p:sp>
        <p:nvSpPr>
          <p:cNvPr id="36" name="Rectangle 35">
            <a:extLst>
              <a:ext uri="{FF2B5EF4-FFF2-40B4-BE49-F238E27FC236}">
                <a16:creationId xmlns:a16="http://schemas.microsoft.com/office/drawing/2014/main" id="{966B982A-772C-4452-98A5-83744FC19248}"/>
              </a:ext>
            </a:extLst>
          </p:cNvPr>
          <p:cNvSpPr/>
          <p:nvPr/>
        </p:nvSpPr>
        <p:spPr>
          <a:xfrm>
            <a:off x="1238855" y="139765"/>
            <a:ext cx="3560590" cy="584775"/>
          </a:xfrm>
          <a:prstGeom prst="rect">
            <a:avLst/>
          </a:prstGeom>
        </p:spPr>
        <p:txBody>
          <a:bodyPr wrap="none">
            <a:spAutoFit/>
          </a:bodyPr>
          <a:lstStyle/>
          <a:p>
            <a:pPr defTabSz="1219170">
              <a:buClr>
                <a:srgbClr val="000000"/>
              </a:buClr>
              <a:buSzPts val="6000"/>
            </a:pPr>
            <a:r>
              <a:rPr lang="en-US" sz="3200" b="1" kern="0" dirty="0">
                <a:solidFill>
                  <a:srgbClr val="000000"/>
                </a:solidFill>
                <a:latin typeface="Quicksand Medium"/>
                <a:ea typeface="Calibri"/>
                <a:cs typeface="Arial" panose="020B0604020202020204" pitchFamily="34" charset="0"/>
                <a:sym typeface="Calibri"/>
              </a:rPr>
              <a:t>Carabiner Modeling</a:t>
            </a:r>
          </a:p>
        </p:txBody>
      </p:sp>
      <p:sp>
        <p:nvSpPr>
          <p:cNvPr id="11" name="Rectangle 10">
            <a:extLst>
              <a:ext uri="{FF2B5EF4-FFF2-40B4-BE49-F238E27FC236}">
                <a16:creationId xmlns:a16="http://schemas.microsoft.com/office/drawing/2014/main" id="{73839B3B-0563-B04C-BE2F-37AA14169553}"/>
              </a:ext>
            </a:extLst>
          </p:cNvPr>
          <p:cNvSpPr/>
          <p:nvPr/>
        </p:nvSpPr>
        <p:spPr>
          <a:xfrm>
            <a:off x="1272228" y="4610780"/>
            <a:ext cx="3493844" cy="1569660"/>
          </a:xfrm>
          <a:prstGeom prst="rect">
            <a:avLst/>
          </a:prstGeom>
        </p:spPr>
        <p:txBody>
          <a:bodyPr wrap="square">
            <a:spAutoFit/>
          </a:bodyPr>
          <a:lstStyle/>
          <a:p>
            <a:pPr defTabSz="1219170">
              <a:buClr>
                <a:srgbClr val="000000"/>
              </a:buClr>
              <a:buSzPts val="6000"/>
            </a:pPr>
            <a:r>
              <a:rPr lang="en-US" sz="2400" kern="0" dirty="0">
                <a:solidFill>
                  <a:srgbClr val="000000"/>
                </a:solidFill>
                <a:latin typeface="Quicksand Medium"/>
                <a:ea typeface="Calibri"/>
                <a:cs typeface="Calibri"/>
                <a:sym typeface="Calibri"/>
              </a:rPr>
              <a:t>Then use the unused mark on the green axis and measure out 10mm to the right of it.</a:t>
            </a:r>
          </a:p>
        </p:txBody>
      </p:sp>
      <p:pic>
        <p:nvPicPr>
          <p:cNvPr id="17" name="Picture 16" descr="A screenshot of a computer&#10;&#10;Description automatically generated with medium confidence">
            <a:extLst>
              <a:ext uri="{FF2B5EF4-FFF2-40B4-BE49-F238E27FC236}">
                <a16:creationId xmlns:a16="http://schemas.microsoft.com/office/drawing/2014/main" id="{324A5A08-BD3E-3AEC-34C2-1D6D94AF52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4265" y="1015091"/>
            <a:ext cx="6874835" cy="4263464"/>
          </a:xfrm>
          <a:prstGeom prst="rect">
            <a:avLst/>
          </a:prstGeom>
        </p:spPr>
      </p:pic>
      <p:grpSp>
        <p:nvGrpSpPr>
          <p:cNvPr id="5" name="Group 4">
            <a:extLst>
              <a:ext uri="{FF2B5EF4-FFF2-40B4-BE49-F238E27FC236}">
                <a16:creationId xmlns:a16="http://schemas.microsoft.com/office/drawing/2014/main" id="{EC635F9F-B8A0-8E47-39B1-C20F15EE316F}"/>
              </a:ext>
            </a:extLst>
          </p:cNvPr>
          <p:cNvGrpSpPr/>
          <p:nvPr/>
        </p:nvGrpSpPr>
        <p:grpSpPr>
          <a:xfrm>
            <a:off x="3162301" y="1004350"/>
            <a:ext cx="1447800" cy="1395950"/>
            <a:chOff x="9024051" y="1499418"/>
            <a:chExt cx="918795" cy="915091"/>
          </a:xfrm>
        </p:grpSpPr>
        <p:sp>
          <p:nvSpPr>
            <p:cNvPr id="6" name="Rectangle: Rounded Corners 5">
              <a:extLst>
                <a:ext uri="{FF2B5EF4-FFF2-40B4-BE49-F238E27FC236}">
                  <a16:creationId xmlns:a16="http://schemas.microsoft.com/office/drawing/2014/main" id="{9B016172-26A1-FEFC-42EB-DBD5B376DCEB}"/>
                </a:ext>
              </a:extLst>
            </p:cNvPr>
            <p:cNvSpPr/>
            <p:nvPr/>
          </p:nvSpPr>
          <p:spPr>
            <a:xfrm>
              <a:off x="9024051" y="1499418"/>
              <a:ext cx="918795" cy="915091"/>
            </a:xfrm>
            <a:prstGeom prst="roundRect">
              <a:avLst>
                <a:gd name="adj" fmla="val 10140"/>
              </a:avLst>
            </a:prstGeom>
            <a:solidFill>
              <a:srgbClr val="DAD8D4"/>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Quicksand Medium"/>
              </a:endParaRPr>
            </a:p>
          </p:txBody>
        </p:sp>
        <p:pic>
          <p:nvPicPr>
            <p:cNvPr id="8" name="Picture 7">
              <a:extLst>
                <a:ext uri="{FF2B5EF4-FFF2-40B4-BE49-F238E27FC236}">
                  <a16:creationId xmlns:a16="http://schemas.microsoft.com/office/drawing/2014/main" id="{ECC4B74C-119E-F0E6-BF46-0CDA2A4D37AB}"/>
                </a:ext>
              </a:extLst>
            </p:cNvPr>
            <p:cNvPicPr>
              <a:picLocks noChangeAspect="1"/>
            </p:cNvPicPr>
            <p:nvPr/>
          </p:nvPicPr>
          <p:blipFill rotWithShape="1">
            <a:blip r:embed="rId6"/>
            <a:srcRect l="10105" t="7119" r="9298" b="12120"/>
            <a:stretch/>
          </p:blipFill>
          <p:spPr>
            <a:xfrm>
              <a:off x="9094139" y="1569744"/>
              <a:ext cx="776152" cy="774435"/>
            </a:xfrm>
            <a:prstGeom prst="rect">
              <a:avLst/>
            </a:prstGeom>
          </p:spPr>
        </p:pic>
      </p:grpSp>
    </p:spTree>
    <p:extLst>
      <p:ext uri="{BB962C8B-B14F-4D97-AF65-F5344CB8AC3E}">
        <p14:creationId xmlns:p14="http://schemas.microsoft.com/office/powerpoint/2010/main" val="3449232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10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grpSp>
        <p:nvGrpSpPr>
          <p:cNvPr id="3" name="Group 2">
            <a:extLst>
              <a:ext uri="{FF2B5EF4-FFF2-40B4-BE49-F238E27FC236}">
                <a16:creationId xmlns:a16="http://schemas.microsoft.com/office/drawing/2014/main" id="{4FDA6F3D-D4DA-2D3E-A982-3FB21E985CF7}"/>
              </a:ext>
            </a:extLst>
          </p:cNvPr>
          <p:cNvGrpSpPr>
            <a:grpSpLocks noChangeAspect="1"/>
          </p:cNvGrpSpPr>
          <p:nvPr/>
        </p:nvGrpSpPr>
        <p:grpSpPr>
          <a:xfrm>
            <a:off x="3162300" y="990600"/>
            <a:ext cx="1465112" cy="1395486"/>
            <a:chOff x="811639" y="1331201"/>
            <a:chExt cx="678006" cy="655083"/>
          </a:xfrm>
        </p:grpSpPr>
        <p:sp>
          <p:nvSpPr>
            <p:cNvPr id="11" name="Rectangle: Rounded Corners 10">
              <a:extLst>
                <a:ext uri="{FF2B5EF4-FFF2-40B4-BE49-F238E27FC236}">
                  <a16:creationId xmlns:a16="http://schemas.microsoft.com/office/drawing/2014/main" id="{0B096F6C-BB42-6AB4-8926-92A92102A910}"/>
                </a:ext>
              </a:extLst>
            </p:cNvPr>
            <p:cNvSpPr>
              <a:spLocks/>
            </p:cNvSpPr>
            <p:nvPr/>
          </p:nvSpPr>
          <p:spPr>
            <a:xfrm>
              <a:off x="811639" y="1331201"/>
              <a:ext cx="678006" cy="655083"/>
            </a:xfrm>
            <a:prstGeom prst="roundRect">
              <a:avLst>
                <a:gd name="adj" fmla="val 8558"/>
              </a:avLst>
            </a:prstGeom>
            <a:solidFill>
              <a:srgbClr val="E7E7E7"/>
            </a:solidFill>
            <a:ln w="25400">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Quicksand Medium"/>
              </a:endParaRPr>
            </a:p>
          </p:txBody>
        </p:sp>
        <p:grpSp>
          <p:nvGrpSpPr>
            <p:cNvPr id="23" name="Group 22">
              <a:extLst>
                <a:ext uri="{FF2B5EF4-FFF2-40B4-BE49-F238E27FC236}">
                  <a16:creationId xmlns:a16="http://schemas.microsoft.com/office/drawing/2014/main" id="{09058B05-517F-3F1B-D597-939029881267}"/>
                </a:ext>
              </a:extLst>
            </p:cNvPr>
            <p:cNvGrpSpPr/>
            <p:nvPr/>
          </p:nvGrpSpPr>
          <p:grpSpPr>
            <a:xfrm>
              <a:off x="933347" y="1338862"/>
              <a:ext cx="434402" cy="580026"/>
              <a:chOff x="2309813" y="1227465"/>
              <a:chExt cx="434402" cy="580026"/>
            </a:xfrm>
          </p:grpSpPr>
          <p:grpSp>
            <p:nvGrpSpPr>
              <p:cNvPr id="24" name="Group 23">
                <a:extLst>
                  <a:ext uri="{FF2B5EF4-FFF2-40B4-BE49-F238E27FC236}">
                    <a16:creationId xmlns:a16="http://schemas.microsoft.com/office/drawing/2014/main" id="{32EAB5F4-8774-1E93-B98E-B3112051816A}"/>
                  </a:ext>
                </a:extLst>
              </p:cNvPr>
              <p:cNvGrpSpPr/>
              <p:nvPr/>
            </p:nvGrpSpPr>
            <p:grpSpPr>
              <a:xfrm>
                <a:off x="2309813" y="1318296"/>
                <a:ext cx="434402" cy="489195"/>
                <a:chOff x="887192" y="699646"/>
                <a:chExt cx="434402" cy="489195"/>
              </a:xfrm>
            </p:grpSpPr>
            <p:grpSp>
              <p:nvGrpSpPr>
                <p:cNvPr id="26" name="Group 25">
                  <a:extLst>
                    <a:ext uri="{FF2B5EF4-FFF2-40B4-BE49-F238E27FC236}">
                      <a16:creationId xmlns:a16="http://schemas.microsoft.com/office/drawing/2014/main" id="{77036AF9-436E-C014-919B-6B95479BE84A}"/>
                    </a:ext>
                  </a:extLst>
                </p:cNvPr>
                <p:cNvGrpSpPr/>
                <p:nvPr/>
              </p:nvGrpSpPr>
              <p:grpSpPr>
                <a:xfrm>
                  <a:off x="890687" y="699646"/>
                  <a:ext cx="374900" cy="431052"/>
                  <a:chOff x="890687" y="699646"/>
                  <a:chExt cx="374900" cy="431052"/>
                </a:xfrm>
              </p:grpSpPr>
              <p:sp>
                <p:nvSpPr>
                  <p:cNvPr id="40" name="Flowchart: Manual Input 39">
                    <a:extLst>
                      <a:ext uri="{FF2B5EF4-FFF2-40B4-BE49-F238E27FC236}">
                        <a16:creationId xmlns:a16="http://schemas.microsoft.com/office/drawing/2014/main" id="{97AE42C4-66A6-50D4-D35A-EC755134ED65}"/>
                      </a:ext>
                    </a:extLst>
                  </p:cNvPr>
                  <p:cNvSpPr/>
                  <p:nvPr/>
                </p:nvSpPr>
                <p:spPr>
                  <a:xfrm rot="1355009" flipV="1">
                    <a:off x="890687" y="953658"/>
                    <a:ext cx="247301" cy="177040"/>
                  </a:xfrm>
                  <a:prstGeom prst="flowChartManualInput">
                    <a:avLst/>
                  </a:prstGeom>
                  <a:solidFill>
                    <a:srgbClr val="F97E9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Quicksand Medium"/>
                    </a:endParaRPr>
                  </a:p>
                </p:txBody>
              </p:sp>
              <p:grpSp>
                <p:nvGrpSpPr>
                  <p:cNvPr id="41" name="Group 40">
                    <a:extLst>
                      <a:ext uri="{FF2B5EF4-FFF2-40B4-BE49-F238E27FC236}">
                        <a16:creationId xmlns:a16="http://schemas.microsoft.com/office/drawing/2014/main" id="{94ED7C25-28BB-D098-BEA1-3653461A73DB}"/>
                      </a:ext>
                    </a:extLst>
                  </p:cNvPr>
                  <p:cNvGrpSpPr/>
                  <p:nvPr/>
                </p:nvGrpSpPr>
                <p:grpSpPr>
                  <a:xfrm>
                    <a:off x="971617" y="699646"/>
                    <a:ext cx="293970" cy="299692"/>
                    <a:chOff x="971617" y="699646"/>
                    <a:chExt cx="293970" cy="299692"/>
                  </a:xfrm>
                </p:grpSpPr>
                <p:sp>
                  <p:nvSpPr>
                    <p:cNvPr id="47" name="Parallelogram 46">
                      <a:extLst>
                        <a:ext uri="{FF2B5EF4-FFF2-40B4-BE49-F238E27FC236}">
                          <a16:creationId xmlns:a16="http://schemas.microsoft.com/office/drawing/2014/main" id="{FB850459-B5F0-1474-CD4E-B0B6D1221BEA}"/>
                        </a:ext>
                      </a:extLst>
                    </p:cNvPr>
                    <p:cNvSpPr/>
                    <p:nvPr/>
                  </p:nvSpPr>
                  <p:spPr>
                    <a:xfrm rot="1381747">
                      <a:off x="971617" y="699646"/>
                      <a:ext cx="281714" cy="275271"/>
                    </a:xfrm>
                    <a:prstGeom prst="parallelogram">
                      <a:avLst>
                        <a:gd name="adj" fmla="val 42968"/>
                      </a:avLst>
                    </a:prstGeom>
                    <a:solidFill>
                      <a:srgbClr val="F97E9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Quicksand Medium"/>
                      </a:endParaRPr>
                    </a:p>
                  </p:txBody>
                </p:sp>
                <p:sp>
                  <p:nvSpPr>
                    <p:cNvPr id="48" name="Parallelogram 47">
                      <a:extLst>
                        <a:ext uri="{FF2B5EF4-FFF2-40B4-BE49-F238E27FC236}">
                          <a16:creationId xmlns:a16="http://schemas.microsoft.com/office/drawing/2014/main" id="{EAD9A3CD-95D7-D0FC-53FA-4C36F0FC9B33}"/>
                        </a:ext>
                      </a:extLst>
                    </p:cNvPr>
                    <p:cNvSpPr/>
                    <p:nvPr/>
                  </p:nvSpPr>
                  <p:spPr>
                    <a:xfrm rot="1381747">
                      <a:off x="1054021" y="720072"/>
                      <a:ext cx="211566" cy="279266"/>
                    </a:xfrm>
                    <a:prstGeom prst="parallelogram">
                      <a:avLst>
                        <a:gd name="adj" fmla="val 22847"/>
                      </a:avLst>
                    </a:prstGeom>
                    <a:solidFill>
                      <a:srgbClr val="F97E9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Quicksand Medium"/>
                      </a:endParaRPr>
                    </a:p>
                  </p:txBody>
                </p:sp>
              </p:grpSp>
            </p:grpSp>
            <p:cxnSp>
              <p:nvCxnSpPr>
                <p:cNvPr id="27" name="Straight Connector 26">
                  <a:extLst>
                    <a:ext uri="{FF2B5EF4-FFF2-40B4-BE49-F238E27FC236}">
                      <a16:creationId xmlns:a16="http://schemas.microsoft.com/office/drawing/2014/main" id="{4B93EEF6-10BE-B733-7243-3EEEE55299EA}"/>
                    </a:ext>
                  </a:extLst>
                </p:cNvPr>
                <p:cNvCxnSpPr>
                  <a:cxnSpLocks/>
                </p:cNvCxnSpPr>
                <p:nvPr/>
              </p:nvCxnSpPr>
              <p:spPr>
                <a:xfrm flipH="1" flipV="1">
                  <a:off x="927457" y="904731"/>
                  <a:ext cx="215987" cy="101545"/>
                </a:xfrm>
                <a:prstGeom prst="line">
                  <a:avLst/>
                </a:prstGeom>
                <a:ln w="15875" cap="rnd">
                  <a:solidFill>
                    <a:schemeClr val="bg1"/>
                  </a:solidFill>
                </a:ln>
              </p:spPr>
              <p:style>
                <a:lnRef idx="2">
                  <a:schemeClr val="accent1"/>
                </a:lnRef>
                <a:fillRef idx="0">
                  <a:schemeClr val="accent1"/>
                </a:fillRef>
                <a:effectRef idx="1">
                  <a:schemeClr val="accent1"/>
                </a:effectRef>
                <a:fontRef idx="minor">
                  <a:schemeClr val="tx1"/>
                </a:fontRef>
              </p:style>
            </p:cxnSp>
            <p:sp>
              <p:nvSpPr>
                <p:cNvPr id="28" name="Parallelogram 27">
                  <a:extLst>
                    <a:ext uri="{FF2B5EF4-FFF2-40B4-BE49-F238E27FC236}">
                      <a16:creationId xmlns:a16="http://schemas.microsoft.com/office/drawing/2014/main" id="{8A3B0325-F01F-4CC6-7BBA-EF4CD9E964C8}"/>
                    </a:ext>
                  </a:extLst>
                </p:cNvPr>
                <p:cNvSpPr/>
                <p:nvPr/>
              </p:nvSpPr>
              <p:spPr>
                <a:xfrm rot="18238545">
                  <a:off x="996267" y="953778"/>
                  <a:ext cx="424406" cy="45719"/>
                </a:xfrm>
                <a:prstGeom prst="parallelogram">
                  <a:avLst>
                    <a:gd name="adj" fmla="val 213683"/>
                  </a:avLst>
                </a:prstGeom>
                <a:solidFill>
                  <a:srgbClr val="F4204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Quicksand Medium"/>
                  </a:endParaRPr>
                </a:p>
              </p:txBody>
            </p:sp>
            <p:cxnSp>
              <p:nvCxnSpPr>
                <p:cNvPr id="29" name="Straight Connector 28">
                  <a:extLst>
                    <a:ext uri="{FF2B5EF4-FFF2-40B4-BE49-F238E27FC236}">
                      <a16:creationId xmlns:a16="http://schemas.microsoft.com/office/drawing/2014/main" id="{A8F8C8F6-6A15-9CFD-8030-ECE9C74DB947}"/>
                    </a:ext>
                  </a:extLst>
                </p:cNvPr>
                <p:cNvCxnSpPr>
                  <a:cxnSpLocks/>
                </p:cNvCxnSpPr>
                <p:nvPr/>
              </p:nvCxnSpPr>
              <p:spPr>
                <a:xfrm flipH="1">
                  <a:off x="1144572" y="760423"/>
                  <a:ext cx="174641" cy="250611"/>
                </a:xfrm>
                <a:prstGeom prst="line">
                  <a:avLst/>
                </a:prstGeom>
                <a:ln w="12700" cap="rnd">
                  <a:solidFill>
                    <a:schemeClr val="bg1"/>
                  </a:solidFill>
                </a:ln>
              </p:spPr>
              <p:style>
                <a:lnRef idx="2">
                  <a:schemeClr val="accent1"/>
                </a:lnRef>
                <a:fillRef idx="0">
                  <a:schemeClr val="accent1"/>
                </a:fillRef>
                <a:effectRef idx="1">
                  <a:schemeClr val="accent1"/>
                </a:effectRef>
                <a:fontRef idx="minor">
                  <a:schemeClr val="tx1"/>
                </a:fontRef>
              </p:style>
            </p:cxnSp>
            <p:grpSp>
              <p:nvGrpSpPr>
                <p:cNvPr id="30" name="Group 29">
                  <a:extLst>
                    <a:ext uri="{FF2B5EF4-FFF2-40B4-BE49-F238E27FC236}">
                      <a16:creationId xmlns:a16="http://schemas.microsoft.com/office/drawing/2014/main" id="{744FDD55-EB77-C91A-009F-EF829EE7020D}"/>
                    </a:ext>
                  </a:extLst>
                </p:cNvPr>
                <p:cNvGrpSpPr/>
                <p:nvPr/>
              </p:nvGrpSpPr>
              <p:grpSpPr>
                <a:xfrm>
                  <a:off x="887192" y="704698"/>
                  <a:ext cx="434402" cy="457312"/>
                  <a:chOff x="887192" y="704698"/>
                  <a:chExt cx="434402" cy="457312"/>
                </a:xfrm>
              </p:grpSpPr>
              <p:cxnSp>
                <p:nvCxnSpPr>
                  <p:cNvPr id="32" name="Straight Connector 31">
                    <a:extLst>
                      <a:ext uri="{FF2B5EF4-FFF2-40B4-BE49-F238E27FC236}">
                        <a16:creationId xmlns:a16="http://schemas.microsoft.com/office/drawing/2014/main" id="{E3FA6DE3-917F-89CE-4A87-7B37785CD4B5}"/>
                      </a:ext>
                    </a:extLst>
                  </p:cNvPr>
                  <p:cNvCxnSpPr>
                    <a:cxnSpLocks/>
                  </p:cNvCxnSpPr>
                  <p:nvPr/>
                </p:nvCxnSpPr>
                <p:spPr>
                  <a:xfrm flipH="1" flipV="1">
                    <a:off x="1135913" y="704698"/>
                    <a:ext cx="185681" cy="57303"/>
                  </a:xfrm>
                  <a:prstGeom prst="line">
                    <a:avLst/>
                  </a:prstGeom>
                  <a:ln w="15875" cap="rnd">
                    <a:solidFill>
                      <a:schemeClr val="tx1"/>
                    </a:solidFill>
                  </a:ln>
                </p:spPr>
                <p:style>
                  <a:lnRef idx="2">
                    <a:schemeClr val="accent1"/>
                  </a:lnRef>
                  <a:fillRef idx="0">
                    <a:schemeClr val="accent1"/>
                  </a:fillRef>
                  <a:effectRef idx="1">
                    <a:schemeClr val="accent1"/>
                  </a:effectRef>
                  <a:fontRef idx="minor">
                    <a:schemeClr val="tx1"/>
                  </a:fontRef>
                </p:style>
              </p:cxnSp>
              <p:grpSp>
                <p:nvGrpSpPr>
                  <p:cNvPr id="33" name="Group 32">
                    <a:extLst>
                      <a:ext uri="{FF2B5EF4-FFF2-40B4-BE49-F238E27FC236}">
                        <a16:creationId xmlns:a16="http://schemas.microsoft.com/office/drawing/2014/main" id="{F41B37A6-E49C-6C92-2EAF-F332C224FE6F}"/>
                      </a:ext>
                    </a:extLst>
                  </p:cNvPr>
                  <p:cNvGrpSpPr/>
                  <p:nvPr/>
                </p:nvGrpSpPr>
                <p:grpSpPr>
                  <a:xfrm>
                    <a:off x="887192" y="707706"/>
                    <a:ext cx="432963" cy="454304"/>
                    <a:chOff x="887192" y="707706"/>
                    <a:chExt cx="432963" cy="454304"/>
                  </a:xfrm>
                </p:grpSpPr>
                <p:cxnSp>
                  <p:nvCxnSpPr>
                    <p:cNvPr id="34" name="Straight Connector 33">
                      <a:extLst>
                        <a:ext uri="{FF2B5EF4-FFF2-40B4-BE49-F238E27FC236}">
                          <a16:creationId xmlns:a16="http://schemas.microsoft.com/office/drawing/2014/main" id="{F077FA7E-3E7B-B908-C5F7-29C0E9B492FC}"/>
                        </a:ext>
                      </a:extLst>
                    </p:cNvPr>
                    <p:cNvCxnSpPr>
                      <a:cxnSpLocks/>
                    </p:cNvCxnSpPr>
                    <p:nvPr/>
                  </p:nvCxnSpPr>
                  <p:spPr>
                    <a:xfrm flipH="1">
                      <a:off x="921762" y="707706"/>
                      <a:ext cx="215461" cy="197025"/>
                    </a:xfrm>
                    <a:prstGeom prst="line">
                      <a:avLst/>
                    </a:prstGeom>
                    <a:ln w="19050" cap="rnd">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04D266BD-708A-5141-E1BE-89327E57350C}"/>
                        </a:ext>
                      </a:extLst>
                    </p:cNvPr>
                    <p:cNvCxnSpPr>
                      <a:cxnSpLocks/>
                    </p:cNvCxnSpPr>
                    <p:nvPr/>
                  </p:nvCxnSpPr>
                  <p:spPr>
                    <a:xfrm flipH="1">
                      <a:off x="887192" y="912960"/>
                      <a:ext cx="33919" cy="132884"/>
                    </a:xfrm>
                    <a:prstGeom prst="line">
                      <a:avLst/>
                    </a:prstGeom>
                    <a:ln w="19050" cap="rnd">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978D671-A0F4-25C6-7391-4BFD7A3B0DFD}"/>
                        </a:ext>
                      </a:extLst>
                    </p:cNvPr>
                    <p:cNvCxnSpPr>
                      <a:cxnSpLocks/>
                    </p:cNvCxnSpPr>
                    <p:nvPr/>
                  </p:nvCxnSpPr>
                  <p:spPr>
                    <a:xfrm flipH="1" flipV="1">
                      <a:off x="891386" y="1050607"/>
                      <a:ext cx="210846" cy="111403"/>
                    </a:xfrm>
                    <a:prstGeom prst="line">
                      <a:avLst/>
                    </a:prstGeom>
                    <a:ln w="19050" cap="rnd">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0EA2D6DB-D752-75E7-D1D0-66DAC205DD04}"/>
                        </a:ext>
                      </a:extLst>
                    </p:cNvPr>
                    <p:cNvCxnSpPr>
                      <a:cxnSpLocks/>
                    </p:cNvCxnSpPr>
                    <p:nvPr/>
                  </p:nvCxnSpPr>
                  <p:spPr>
                    <a:xfrm flipH="1">
                      <a:off x="1103885" y="897682"/>
                      <a:ext cx="176184" cy="262462"/>
                    </a:xfrm>
                    <a:prstGeom prst="line">
                      <a:avLst/>
                    </a:prstGeom>
                    <a:ln w="15875" cap="rnd">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94B88865-0C68-70E1-02DF-43ADC90302FC}"/>
                        </a:ext>
                      </a:extLst>
                    </p:cNvPr>
                    <p:cNvCxnSpPr>
                      <a:cxnSpLocks/>
                    </p:cNvCxnSpPr>
                    <p:nvPr/>
                  </p:nvCxnSpPr>
                  <p:spPr>
                    <a:xfrm flipH="1">
                      <a:off x="1284772" y="766763"/>
                      <a:ext cx="35383" cy="122444"/>
                    </a:xfrm>
                    <a:prstGeom prst="line">
                      <a:avLst/>
                    </a:prstGeom>
                    <a:ln w="15875" cap="rnd">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31" name="Straight Connector 30">
                  <a:extLst>
                    <a:ext uri="{FF2B5EF4-FFF2-40B4-BE49-F238E27FC236}">
                      <a16:creationId xmlns:a16="http://schemas.microsoft.com/office/drawing/2014/main" id="{34D15ECA-31DB-428D-BE4F-7D3EF1C6BFBA}"/>
                    </a:ext>
                  </a:extLst>
                </p:cNvPr>
                <p:cNvCxnSpPr>
                  <a:cxnSpLocks/>
                </p:cNvCxnSpPr>
                <p:nvPr/>
              </p:nvCxnSpPr>
              <p:spPr>
                <a:xfrm flipH="1">
                  <a:off x="1101878" y="1017880"/>
                  <a:ext cx="41930" cy="126715"/>
                </a:xfrm>
                <a:prstGeom prst="line">
                  <a:avLst/>
                </a:prstGeom>
                <a:ln w="19050" cap="rnd">
                  <a:solidFill>
                    <a:schemeClr val="bg1"/>
                  </a:solidFill>
                </a:ln>
              </p:spPr>
              <p:style>
                <a:lnRef idx="2">
                  <a:schemeClr val="accent1"/>
                </a:lnRef>
                <a:fillRef idx="0">
                  <a:schemeClr val="accent1"/>
                </a:fillRef>
                <a:effectRef idx="1">
                  <a:schemeClr val="accent1"/>
                </a:effectRef>
                <a:fontRef idx="minor">
                  <a:schemeClr val="tx1"/>
                </a:fontRef>
              </p:style>
            </p:cxnSp>
          </p:grpSp>
          <p:pic>
            <p:nvPicPr>
              <p:cNvPr id="25" name="Picture 24">
                <a:extLst>
                  <a:ext uri="{FF2B5EF4-FFF2-40B4-BE49-F238E27FC236}">
                    <a16:creationId xmlns:a16="http://schemas.microsoft.com/office/drawing/2014/main" id="{766D957F-15FE-325C-14A1-1094BAFDD19C}"/>
                  </a:ext>
                </a:extLst>
              </p:cNvPr>
              <p:cNvPicPr>
                <a:picLocks/>
              </p:cNvPicPr>
              <p:nvPr/>
            </p:nvPicPr>
            <p:blipFill>
              <a:blip r:embed="rId3">
                <a:extLst>
                  <a:ext uri="{BEBA8EAE-BF5A-486C-A8C5-ECC9F3942E4B}">
                    <a14:imgProps xmlns:a14="http://schemas.microsoft.com/office/drawing/2010/main">
                      <a14:imgLayer r:embed="rId4">
                        <a14:imgEffect>
                          <a14:artisticMarker/>
                        </a14:imgEffect>
                      </a14:imgLayer>
                    </a14:imgProps>
                  </a:ext>
                </a:extLst>
              </a:blip>
              <a:stretch>
                <a:fillRect/>
              </a:stretch>
            </p:blipFill>
            <p:spPr>
              <a:xfrm rot="18559636">
                <a:off x="2322776" y="1369679"/>
                <a:ext cx="449034" cy="164606"/>
              </a:xfrm>
              <a:prstGeom prst="rect">
                <a:avLst/>
              </a:prstGeom>
            </p:spPr>
          </p:pic>
        </p:grpSp>
      </p:grpSp>
      <p:pic>
        <p:nvPicPr>
          <p:cNvPr id="22" name="Picture 21">
            <a:extLst>
              <a:ext uri="{FF2B5EF4-FFF2-40B4-BE49-F238E27FC236}">
                <a16:creationId xmlns:a16="http://schemas.microsoft.com/office/drawing/2014/main" id="{C5E74E2F-1BAD-F231-DFBD-4F0A6FDADFF7}"/>
              </a:ext>
            </a:extLst>
          </p:cNvPr>
          <p:cNvPicPr>
            <a:picLocks noChangeAspect="1"/>
          </p:cNvPicPr>
          <p:nvPr/>
        </p:nvPicPr>
        <p:blipFill>
          <a:blip r:embed="rId5"/>
          <a:stretch>
            <a:fillRect/>
          </a:stretch>
        </p:blipFill>
        <p:spPr>
          <a:xfrm>
            <a:off x="4966019" y="1003853"/>
            <a:ext cx="6883081" cy="4306368"/>
          </a:xfrm>
          <a:prstGeom prst="rect">
            <a:avLst/>
          </a:prstGeom>
        </p:spPr>
      </p:pic>
      <p:grpSp>
        <p:nvGrpSpPr>
          <p:cNvPr id="15" name="Group 14">
            <a:extLst>
              <a:ext uri="{FF2B5EF4-FFF2-40B4-BE49-F238E27FC236}">
                <a16:creationId xmlns:a16="http://schemas.microsoft.com/office/drawing/2014/main" id="{1FB51CF0-74C4-09CF-40AB-45953C6B72BC}"/>
              </a:ext>
            </a:extLst>
          </p:cNvPr>
          <p:cNvGrpSpPr>
            <a:grpSpLocks noChangeAspect="1"/>
          </p:cNvGrpSpPr>
          <p:nvPr/>
        </p:nvGrpSpPr>
        <p:grpSpPr>
          <a:xfrm>
            <a:off x="1386990" y="991477"/>
            <a:ext cx="1470509" cy="1363491"/>
            <a:chOff x="0" y="-2057"/>
            <a:chExt cx="457200" cy="429260"/>
          </a:xfrm>
        </p:grpSpPr>
        <p:sp>
          <p:nvSpPr>
            <p:cNvPr id="16" name="Rectangle: Rounded Corners 15">
              <a:extLst>
                <a:ext uri="{FF2B5EF4-FFF2-40B4-BE49-F238E27FC236}">
                  <a16:creationId xmlns:a16="http://schemas.microsoft.com/office/drawing/2014/main" id="{E17FDF0F-31D1-C83E-9AAB-6C37B94FF6C0}"/>
                </a:ext>
              </a:extLst>
            </p:cNvPr>
            <p:cNvSpPr>
              <a:spLocks/>
            </p:cNvSpPr>
            <p:nvPr/>
          </p:nvSpPr>
          <p:spPr>
            <a:xfrm>
              <a:off x="0" y="-2057"/>
              <a:ext cx="457200" cy="429260"/>
            </a:xfrm>
            <a:prstGeom prst="roundRect">
              <a:avLst>
                <a:gd name="adj" fmla="val 8558"/>
              </a:avLst>
            </a:prstGeom>
            <a:solidFill>
              <a:srgbClr val="E7E7E7"/>
            </a:solidFill>
            <a:ln w="25400">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latin typeface="Quicksand Medium"/>
              </a:endParaRPr>
            </a:p>
          </p:txBody>
        </p:sp>
        <p:grpSp>
          <p:nvGrpSpPr>
            <p:cNvPr id="17" name="Group 16">
              <a:extLst>
                <a:ext uri="{FF2B5EF4-FFF2-40B4-BE49-F238E27FC236}">
                  <a16:creationId xmlns:a16="http://schemas.microsoft.com/office/drawing/2014/main" id="{710DE082-F3A1-10A8-3812-70F65E97BCDD}"/>
                </a:ext>
              </a:extLst>
            </p:cNvPr>
            <p:cNvGrpSpPr/>
            <p:nvPr/>
          </p:nvGrpSpPr>
          <p:grpSpPr>
            <a:xfrm>
              <a:off x="46567" y="33866"/>
              <a:ext cx="354966" cy="353062"/>
              <a:chOff x="0" y="0"/>
              <a:chExt cx="355389" cy="353272"/>
            </a:xfrm>
          </p:grpSpPr>
          <p:sp>
            <p:nvSpPr>
              <p:cNvPr id="18" name="Arrow: Right 17">
                <a:extLst>
                  <a:ext uri="{FF2B5EF4-FFF2-40B4-BE49-F238E27FC236}">
                    <a16:creationId xmlns:a16="http://schemas.microsoft.com/office/drawing/2014/main" id="{BB650BDE-182B-0FBD-C1A0-2EAD0E12EFFE}"/>
                  </a:ext>
                </a:extLst>
              </p:cNvPr>
              <p:cNvSpPr>
                <a:spLocks/>
              </p:cNvSpPr>
              <p:nvPr/>
            </p:nvSpPr>
            <p:spPr>
              <a:xfrm>
                <a:off x="220134" y="121073"/>
                <a:ext cx="135255" cy="117475"/>
              </a:xfrm>
              <a:prstGeom prst="rightArrow">
                <a:avLst>
                  <a:gd name="adj1" fmla="val 42109"/>
                  <a:gd name="adj2" fmla="val 68175"/>
                </a:avLst>
              </a:prstGeom>
              <a:solidFill>
                <a:srgbClr val="FF0000"/>
              </a:solidFill>
              <a:ln w="12700">
                <a:solidFill>
                  <a:schemeClr val="tx1">
                    <a:alpha val="98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Quicksand Medium"/>
                </a:endParaRPr>
              </a:p>
            </p:txBody>
          </p:sp>
          <p:sp>
            <p:nvSpPr>
              <p:cNvPr id="19" name="Arrow: Right 18">
                <a:extLst>
                  <a:ext uri="{FF2B5EF4-FFF2-40B4-BE49-F238E27FC236}">
                    <a16:creationId xmlns:a16="http://schemas.microsoft.com/office/drawing/2014/main" id="{BC53E287-5487-0A7C-B9BE-3C1DBCB80407}"/>
                  </a:ext>
                </a:extLst>
              </p:cNvPr>
              <p:cNvSpPr>
                <a:spLocks/>
              </p:cNvSpPr>
              <p:nvPr/>
            </p:nvSpPr>
            <p:spPr>
              <a:xfrm rot="10800000">
                <a:off x="0" y="121073"/>
                <a:ext cx="135255" cy="117475"/>
              </a:xfrm>
              <a:prstGeom prst="rightArrow">
                <a:avLst>
                  <a:gd name="adj1" fmla="val 42109"/>
                  <a:gd name="adj2" fmla="val 68175"/>
                </a:avLst>
              </a:prstGeom>
              <a:solidFill>
                <a:srgbClr val="FF0000"/>
              </a:solidFill>
              <a:ln w="12700">
                <a:solidFill>
                  <a:schemeClr val="tx1">
                    <a:alpha val="98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Quicksand Medium"/>
                </a:endParaRPr>
              </a:p>
            </p:txBody>
          </p:sp>
          <p:sp>
            <p:nvSpPr>
              <p:cNvPr id="20" name="Arrow: Right 19">
                <a:extLst>
                  <a:ext uri="{FF2B5EF4-FFF2-40B4-BE49-F238E27FC236}">
                    <a16:creationId xmlns:a16="http://schemas.microsoft.com/office/drawing/2014/main" id="{935875D5-0C6B-391C-31A4-35171ED8A80F}"/>
                  </a:ext>
                </a:extLst>
              </p:cNvPr>
              <p:cNvSpPr>
                <a:spLocks/>
              </p:cNvSpPr>
              <p:nvPr/>
            </p:nvSpPr>
            <p:spPr>
              <a:xfrm rot="16200000">
                <a:off x="112183" y="8890"/>
                <a:ext cx="135255" cy="117475"/>
              </a:xfrm>
              <a:prstGeom prst="rightArrow">
                <a:avLst>
                  <a:gd name="adj1" fmla="val 42109"/>
                  <a:gd name="adj2" fmla="val 68175"/>
                </a:avLst>
              </a:prstGeom>
              <a:solidFill>
                <a:srgbClr val="FF0000"/>
              </a:solidFill>
              <a:ln w="12700">
                <a:solidFill>
                  <a:schemeClr val="tx1">
                    <a:alpha val="98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Quicksand Medium"/>
                </a:endParaRPr>
              </a:p>
            </p:txBody>
          </p:sp>
          <p:sp>
            <p:nvSpPr>
              <p:cNvPr id="21" name="Arrow: Right 20">
                <a:extLst>
                  <a:ext uri="{FF2B5EF4-FFF2-40B4-BE49-F238E27FC236}">
                    <a16:creationId xmlns:a16="http://schemas.microsoft.com/office/drawing/2014/main" id="{0BBC375D-57CA-1583-797E-CF08751638BD}"/>
                  </a:ext>
                </a:extLst>
              </p:cNvPr>
              <p:cNvSpPr>
                <a:spLocks/>
              </p:cNvSpPr>
              <p:nvPr/>
            </p:nvSpPr>
            <p:spPr>
              <a:xfrm rot="5400000">
                <a:off x="112183" y="226907"/>
                <a:ext cx="135255" cy="117475"/>
              </a:xfrm>
              <a:prstGeom prst="rightArrow">
                <a:avLst>
                  <a:gd name="adj1" fmla="val 42109"/>
                  <a:gd name="adj2" fmla="val 68175"/>
                </a:avLst>
              </a:prstGeom>
              <a:solidFill>
                <a:srgbClr val="FF0000"/>
              </a:solidFill>
              <a:ln w="12700">
                <a:solidFill>
                  <a:schemeClr val="tx1">
                    <a:alpha val="98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Quicksand Medium"/>
                </a:endParaRPr>
              </a:p>
            </p:txBody>
          </p:sp>
        </p:grpSp>
      </p:grpSp>
      <p:sp>
        <p:nvSpPr>
          <p:cNvPr id="7" name="Rectangle 6">
            <a:extLst>
              <a:ext uri="{FF2B5EF4-FFF2-40B4-BE49-F238E27FC236}">
                <a16:creationId xmlns:a16="http://schemas.microsoft.com/office/drawing/2014/main" id="{1B95F061-17F9-4088-B733-E42FDEB87CED}"/>
              </a:ext>
            </a:extLst>
          </p:cNvPr>
          <p:cNvSpPr/>
          <p:nvPr/>
        </p:nvSpPr>
        <p:spPr>
          <a:xfrm>
            <a:off x="1292923" y="2566489"/>
            <a:ext cx="3295906" cy="1938992"/>
          </a:xfrm>
          <a:prstGeom prst="rect">
            <a:avLst/>
          </a:prstGeom>
        </p:spPr>
        <p:txBody>
          <a:bodyPr wrap="square">
            <a:spAutoFit/>
          </a:bodyPr>
          <a:lstStyle/>
          <a:p>
            <a:pPr defTabSz="1219170">
              <a:buClr>
                <a:srgbClr val="000000"/>
              </a:buClr>
              <a:buSzPts val="6000"/>
            </a:pPr>
            <a:r>
              <a:rPr lang="en-US" sz="2400" kern="0" dirty="0">
                <a:solidFill>
                  <a:srgbClr val="000000"/>
                </a:solidFill>
                <a:latin typeface="Quicksand Medium"/>
                <a:ea typeface="Calibri"/>
                <a:cs typeface="Calibri"/>
                <a:sym typeface="Calibri"/>
              </a:rPr>
              <a:t>Then select the line and use the move tool to move it to the point intersected on the offset.</a:t>
            </a:r>
          </a:p>
        </p:txBody>
      </p:sp>
      <p:sp>
        <p:nvSpPr>
          <p:cNvPr id="12" name="TextBox 11">
            <a:extLst>
              <a:ext uri="{FF2B5EF4-FFF2-40B4-BE49-F238E27FC236}">
                <a16:creationId xmlns:a16="http://schemas.microsoft.com/office/drawing/2014/main" id="{EC4518A4-69A3-4113-990E-7B2E4E2B74CF}"/>
              </a:ext>
            </a:extLst>
          </p:cNvPr>
          <p:cNvSpPr txBox="1"/>
          <p:nvPr/>
        </p:nvSpPr>
        <p:spPr>
          <a:xfrm>
            <a:off x="181378" y="6290685"/>
            <a:ext cx="856444" cy="379656"/>
          </a:xfrm>
          <a:prstGeom prst="rect">
            <a:avLst/>
          </a:prstGeom>
          <a:noFill/>
        </p:spPr>
        <p:txBody>
          <a:bodyPr wrap="square" rtlCol="0">
            <a:spAutoFit/>
          </a:bodyPr>
          <a:lstStyle/>
          <a:p>
            <a:pPr defTabSz="1219170">
              <a:buClr>
                <a:srgbClr val="000000"/>
              </a:buClr>
            </a:pPr>
            <a:r>
              <a:rPr lang="en-US" sz="1867" kern="0" dirty="0">
                <a:solidFill>
                  <a:srgbClr val="000000"/>
                </a:solidFill>
                <a:latin typeface="Quicksand Medium"/>
                <a:cs typeface="Arial"/>
                <a:sym typeface="Arial"/>
              </a:rPr>
              <a:t>11 </a:t>
            </a:r>
          </a:p>
        </p:txBody>
      </p:sp>
      <p:sp>
        <p:nvSpPr>
          <p:cNvPr id="13" name="Rectangle 12">
            <a:extLst>
              <a:ext uri="{FF2B5EF4-FFF2-40B4-BE49-F238E27FC236}">
                <a16:creationId xmlns:a16="http://schemas.microsoft.com/office/drawing/2014/main" id="{06C6C9B7-D054-4A54-92B9-D6958C6A63BE}"/>
              </a:ext>
            </a:extLst>
          </p:cNvPr>
          <p:cNvSpPr/>
          <p:nvPr/>
        </p:nvSpPr>
        <p:spPr>
          <a:xfrm>
            <a:off x="1285125" y="4587712"/>
            <a:ext cx="3493844" cy="1200329"/>
          </a:xfrm>
          <a:prstGeom prst="rect">
            <a:avLst/>
          </a:prstGeom>
        </p:spPr>
        <p:txBody>
          <a:bodyPr wrap="square">
            <a:spAutoFit/>
          </a:bodyPr>
          <a:lstStyle/>
          <a:p>
            <a:pPr defTabSz="1219170">
              <a:buClr>
                <a:srgbClr val="000000"/>
              </a:buClr>
              <a:buSzPts val="6000"/>
            </a:pPr>
            <a:r>
              <a:rPr lang="en-US" sz="2400" kern="0" dirty="0">
                <a:solidFill>
                  <a:srgbClr val="000000"/>
                </a:solidFill>
                <a:latin typeface="Quicksand Medium"/>
                <a:ea typeface="Calibri"/>
                <a:cs typeface="Calibri"/>
                <a:sym typeface="Calibri"/>
              </a:rPr>
              <a:t>Then use the eraser tool to remove unnecessary lines.</a:t>
            </a:r>
          </a:p>
        </p:txBody>
      </p:sp>
      <p:sp>
        <p:nvSpPr>
          <p:cNvPr id="36" name="Rectangle 35">
            <a:extLst>
              <a:ext uri="{FF2B5EF4-FFF2-40B4-BE49-F238E27FC236}">
                <a16:creationId xmlns:a16="http://schemas.microsoft.com/office/drawing/2014/main" id="{966B982A-772C-4452-98A5-83744FC19248}"/>
              </a:ext>
            </a:extLst>
          </p:cNvPr>
          <p:cNvSpPr/>
          <p:nvPr/>
        </p:nvSpPr>
        <p:spPr>
          <a:xfrm>
            <a:off x="1238855" y="139765"/>
            <a:ext cx="3560590" cy="584775"/>
          </a:xfrm>
          <a:prstGeom prst="rect">
            <a:avLst/>
          </a:prstGeom>
        </p:spPr>
        <p:txBody>
          <a:bodyPr wrap="none">
            <a:spAutoFit/>
          </a:bodyPr>
          <a:lstStyle/>
          <a:p>
            <a:pPr defTabSz="1219170">
              <a:buClr>
                <a:srgbClr val="000000"/>
              </a:buClr>
              <a:buSzPts val="6000"/>
            </a:pPr>
            <a:r>
              <a:rPr lang="en-US" sz="3200" b="1" kern="0" dirty="0">
                <a:solidFill>
                  <a:srgbClr val="000000"/>
                </a:solidFill>
                <a:latin typeface="Quicksand Medium"/>
                <a:ea typeface="Calibri"/>
                <a:cs typeface="Arial" panose="020B0604020202020204" pitchFamily="34" charset="0"/>
                <a:sym typeface="Calibri"/>
              </a:rPr>
              <a:t>Carabiner Modeling</a:t>
            </a:r>
          </a:p>
        </p:txBody>
      </p:sp>
      <p:pic>
        <p:nvPicPr>
          <p:cNvPr id="10" name="Picture 9" descr="A screenshot of a computer&#10;&#10;Description automatically generated with medium confidence">
            <a:extLst>
              <a:ext uri="{FF2B5EF4-FFF2-40B4-BE49-F238E27FC236}">
                <a16:creationId xmlns:a16="http://schemas.microsoft.com/office/drawing/2014/main" id="{AE6E55EC-F2D4-F6D1-7433-8AC2F3C440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66019" y="1003852"/>
            <a:ext cx="6886202" cy="4270513"/>
          </a:xfrm>
          <a:prstGeom prst="rect">
            <a:avLst/>
          </a:prstGeom>
        </p:spPr>
      </p:pic>
    </p:spTree>
    <p:extLst>
      <p:ext uri="{BB962C8B-B14F-4D97-AF65-F5344CB8AC3E}">
        <p14:creationId xmlns:p14="http://schemas.microsoft.com/office/powerpoint/2010/main" val="303885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10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pic>
        <p:nvPicPr>
          <p:cNvPr id="8" name="Picture 7">
            <a:extLst>
              <a:ext uri="{FF2B5EF4-FFF2-40B4-BE49-F238E27FC236}">
                <a16:creationId xmlns:a16="http://schemas.microsoft.com/office/drawing/2014/main" id="{F0B0B9DE-9102-42A9-33CB-17F911C3E3BD}"/>
              </a:ext>
            </a:extLst>
          </p:cNvPr>
          <p:cNvPicPr>
            <a:picLocks noChangeAspect="1"/>
          </p:cNvPicPr>
          <p:nvPr/>
        </p:nvPicPr>
        <p:blipFill>
          <a:blip r:embed="rId3"/>
          <a:stretch>
            <a:fillRect/>
          </a:stretch>
        </p:blipFill>
        <p:spPr>
          <a:xfrm>
            <a:off x="4960911" y="1003852"/>
            <a:ext cx="6888189" cy="4308807"/>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8F0E65B3-DB6F-92BC-8E29-901E25BEBB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2607" y="1003852"/>
            <a:ext cx="6886493" cy="4308807"/>
          </a:xfrm>
          <a:prstGeom prst="rect">
            <a:avLst/>
          </a:prstGeom>
        </p:spPr>
      </p:pic>
      <p:grpSp>
        <p:nvGrpSpPr>
          <p:cNvPr id="3" name="Group 2">
            <a:extLst>
              <a:ext uri="{FF2B5EF4-FFF2-40B4-BE49-F238E27FC236}">
                <a16:creationId xmlns:a16="http://schemas.microsoft.com/office/drawing/2014/main" id="{A5F16E90-AE43-6099-9A75-22CAB8678B73}"/>
              </a:ext>
            </a:extLst>
          </p:cNvPr>
          <p:cNvGrpSpPr/>
          <p:nvPr/>
        </p:nvGrpSpPr>
        <p:grpSpPr>
          <a:xfrm>
            <a:off x="1376533" y="990600"/>
            <a:ext cx="1480967" cy="1395950"/>
            <a:chOff x="9024051" y="1499418"/>
            <a:chExt cx="918795" cy="915091"/>
          </a:xfrm>
        </p:grpSpPr>
        <p:sp>
          <p:nvSpPr>
            <p:cNvPr id="4" name="Rectangle: Rounded Corners 3">
              <a:extLst>
                <a:ext uri="{FF2B5EF4-FFF2-40B4-BE49-F238E27FC236}">
                  <a16:creationId xmlns:a16="http://schemas.microsoft.com/office/drawing/2014/main" id="{2614AC4F-9A7D-7AE6-0915-DA26081267EB}"/>
                </a:ext>
              </a:extLst>
            </p:cNvPr>
            <p:cNvSpPr/>
            <p:nvPr/>
          </p:nvSpPr>
          <p:spPr>
            <a:xfrm>
              <a:off x="9024051" y="1499418"/>
              <a:ext cx="918795" cy="915091"/>
            </a:xfrm>
            <a:prstGeom prst="roundRect">
              <a:avLst>
                <a:gd name="adj" fmla="val 10140"/>
              </a:avLst>
            </a:prstGeom>
            <a:solidFill>
              <a:srgbClr val="DAD8D4"/>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Quicksand Medium"/>
              </a:endParaRPr>
            </a:p>
          </p:txBody>
        </p:sp>
        <p:pic>
          <p:nvPicPr>
            <p:cNvPr id="5" name="Picture 4">
              <a:extLst>
                <a:ext uri="{FF2B5EF4-FFF2-40B4-BE49-F238E27FC236}">
                  <a16:creationId xmlns:a16="http://schemas.microsoft.com/office/drawing/2014/main" id="{6A5F6408-28C3-C200-CAAF-1AFD0D9E3D2F}"/>
                </a:ext>
              </a:extLst>
            </p:cNvPr>
            <p:cNvPicPr>
              <a:picLocks noChangeAspect="1"/>
            </p:cNvPicPr>
            <p:nvPr/>
          </p:nvPicPr>
          <p:blipFill rotWithShape="1">
            <a:blip r:embed="rId5"/>
            <a:srcRect l="10105" t="7119" r="9298" b="12120"/>
            <a:stretch/>
          </p:blipFill>
          <p:spPr>
            <a:xfrm>
              <a:off x="9094139" y="1569744"/>
              <a:ext cx="776152" cy="774435"/>
            </a:xfrm>
            <a:prstGeom prst="rect">
              <a:avLst/>
            </a:prstGeom>
          </p:spPr>
        </p:pic>
      </p:grpSp>
      <p:sp>
        <p:nvSpPr>
          <p:cNvPr id="7" name="Rectangle 6">
            <a:extLst>
              <a:ext uri="{FF2B5EF4-FFF2-40B4-BE49-F238E27FC236}">
                <a16:creationId xmlns:a16="http://schemas.microsoft.com/office/drawing/2014/main" id="{1B95F061-17F9-4088-B733-E42FDEB87CED}"/>
              </a:ext>
            </a:extLst>
          </p:cNvPr>
          <p:cNvSpPr/>
          <p:nvPr/>
        </p:nvSpPr>
        <p:spPr>
          <a:xfrm>
            <a:off x="1298448" y="2566489"/>
            <a:ext cx="3273552" cy="1785104"/>
          </a:xfrm>
          <a:prstGeom prst="rect">
            <a:avLst/>
          </a:prstGeom>
        </p:spPr>
        <p:txBody>
          <a:bodyPr wrap="square">
            <a:spAutoFit/>
          </a:bodyPr>
          <a:lstStyle/>
          <a:p>
            <a:pPr defTabSz="1219170">
              <a:buClr>
                <a:srgbClr val="000000"/>
              </a:buClr>
              <a:buSzPts val="6000"/>
            </a:pPr>
            <a:r>
              <a:rPr lang="en-US" sz="2200" kern="0" dirty="0">
                <a:solidFill>
                  <a:srgbClr val="000000"/>
                </a:solidFill>
                <a:latin typeface="Quicksand Medium"/>
                <a:ea typeface="Calibri"/>
                <a:cs typeface="Calibri"/>
                <a:sym typeface="Calibri"/>
              </a:rPr>
              <a:t>Use the tape measure tool to measure 13mm from the origin on the red axis. Then measure up 12.5mm.</a:t>
            </a:r>
          </a:p>
        </p:txBody>
      </p:sp>
      <p:sp>
        <p:nvSpPr>
          <p:cNvPr id="12" name="TextBox 11">
            <a:extLst>
              <a:ext uri="{FF2B5EF4-FFF2-40B4-BE49-F238E27FC236}">
                <a16:creationId xmlns:a16="http://schemas.microsoft.com/office/drawing/2014/main" id="{EC4518A4-69A3-4113-990E-7B2E4E2B74CF}"/>
              </a:ext>
            </a:extLst>
          </p:cNvPr>
          <p:cNvSpPr txBox="1"/>
          <p:nvPr/>
        </p:nvSpPr>
        <p:spPr>
          <a:xfrm>
            <a:off x="181378" y="6290685"/>
            <a:ext cx="856444" cy="379656"/>
          </a:xfrm>
          <a:prstGeom prst="rect">
            <a:avLst/>
          </a:prstGeom>
          <a:noFill/>
        </p:spPr>
        <p:txBody>
          <a:bodyPr wrap="square" rtlCol="0">
            <a:spAutoFit/>
          </a:bodyPr>
          <a:lstStyle/>
          <a:p>
            <a:pPr defTabSz="1219170">
              <a:buClr>
                <a:srgbClr val="000000"/>
              </a:buClr>
            </a:pPr>
            <a:r>
              <a:rPr lang="en-US" sz="1867" kern="0" dirty="0">
                <a:solidFill>
                  <a:srgbClr val="000000"/>
                </a:solidFill>
                <a:latin typeface="Quicksand Medium"/>
                <a:cs typeface="Arial"/>
                <a:sym typeface="Arial"/>
              </a:rPr>
              <a:t>12 </a:t>
            </a:r>
          </a:p>
        </p:txBody>
      </p:sp>
      <p:sp>
        <p:nvSpPr>
          <p:cNvPr id="13" name="Rectangle 12">
            <a:extLst>
              <a:ext uri="{FF2B5EF4-FFF2-40B4-BE49-F238E27FC236}">
                <a16:creationId xmlns:a16="http://schemas.microsoft.com/office/drawing/2014/main" id="{06C6C9B7-D054-4A54-92B9-D6958C6A63BE}"/>
              </a:ext>
            </a:extLst>
          </p:cNvPr>
          <p:cNvSpPr/>
          <p:nvPr/>
        </p:nvSpPr>
        <p:spPr>
          <a:xfrm>
            <a:off x="1298448" y="4505581"/>
            <a:ext cx="3493844" cy="1785104"/>
          </a:xfrm>
          <a:prstGeom prst="rect">
            <a:avLst/>
          </a:prstGeom>
        </p:spPr>
        <p:txBody>
          <a:bodyPr wrap="square">
            <a:spAutoFit/>
          </a:bodyPr>
          <a:lstStyle/>
          <a:p>
            <a:pPr defTabSz="1219170">
              <a:buClr>
                <a:srgbClr val="000000"/>
              </a:buClr>
              <a:buSzPts val="6000"/>
            </a:pPr>
            <a:r>
              <a:rPr lang="en-US" sz="2200" kern="0" dirty="0">
                <a:solidFill>
                  <a:srgbClr val="000000"/>
                </a:solidFill>
                <a:latin typeface="Quicksand Medium"/>
                <a:ea typeface="Calibri"/>
                <a:cs typeface="Calibri"/>
                <a:sym typeface="Calibri"/>
              </a:rPr>
              <a:t>At last guide point you just made., create a circle with radius 5mm. Change the number of segments to 60.</a:t>
            </a:r>
          </a:p>
        </p:txBody>
      </p:sp>
      <p:sp>
        <p:nvSpPr>
          <p:cNvPr id="36" name="Rectangle 35">
            <a:extLst>
              <a:ext uri="{FF2B5EF4-FFF2-40B4-BE49-F238E27FC236}">
                <a16:creationId xmlns:a16="http://schemas.microsoft.com/office/drawing/2014/main" id="{966B982A-772C-4452-98A5-83744FC19248}"/>
              </a:ext>
            </a:extLst>
          </p:cNvPr>
          <p:cNvSpPr/>
          <p:nvPr/>
        </p:nvSpPr>
        <p:spPr>
          <a:xfrm>
            <a:off x="1238855" y="139765"/>
            <a:ext cx="3560590" cy="584775"/>
          </a:xfrm>
          <a:prstGeom prst="rect">
            <a:avLst/>
          </a:prstGeom>
        </p:spPr>
        <p:txBody>
          <a:bodyPr wrap="none">
            <a:spAutoFit/>
          </a:bodyPr>
          <a:lstStyle/>
          <a:p>
            <a:pPr defTabSz="1219170">
              <a:buClr>
                <a:srgbClr val="000000"/>
              </a:buClr>
              <a:buSzPts val="6000"/>
            </a:pPr>
            <a:r>
              <a:rPr lang="en-US" sz="3200" b="1" kern="0" dirty="0">
                <a:solidFill>
                  <a:srgbClr val="000000"/>
                </a:solidFill>
                <a:latin typeface="Quicksand Medium"/>
                <a:ea typeface="Calibri"/>
                <a:cs typeface="Arial" panose="020B0604020202020204" pitchFamily="34" charset="0"/>
                <a:sym typeface="Calibri"/>
              </a:rPr>
              <a:t>Carabiner Modeling</a:t>
            </a:r>
          </a:p>
        </p:txBody>
      </p:sp>
      <p:grpSp>
        <p:nvGrpSpPr>
          <p:cNvPr id="6" name="Group 5">
            <a:extLst>
              <a:ext uri="{FF2B5EF4-FFF2-40B4-BE49-F238E27FC236}">
                <a16:creationId xmlns:a16="http://schemas.microsoft.com/office/drawing/2014/main" id="{8E3D1652-B4DC-EDF3-4E74-AEE98E28F200}"/>
              </a:ext>
            </a:extLst>
          </p:cNvPr>
          <p:cNvGrpSpPr>
            <a:grpSpLocks noChangeAspect="1"/>
          </p:cNvGrpSpPr>
          <p:nvPr/>
        </p:nvGrpSpPr>
        <p:grpSpPr>
          <a:xfrm>
            <a:off x="3162300" y="997371"/>
            <a:ext cx="1476222" cy="1402929"/>
            <a:chOff x="4463663" y="4638218"/>
            <a:chExt cx="675403" cy="640080"/>
          </a:xfrm>
          <a:solidFill>
            <a:srgbClr val="E7E7E7"/>
          </a:solidFill>
        </p:grpSpPr>
        <p:sp>
          <p:nvSpPr>
            <p:cNvPr id="9" name="Rectangle: Rounded Corners 8">
              <a:extLst>
                <a:ext uri="{FF2B5EF4-FFF2-40B4-BE49-F238E27FC236}">
                  <a16:creationId xmlns:a16="http://schemas.microsoft.com/office/drawing/2014/main" id="{53C3EEF1-D951-1D06-5C88-E6912088911C}"/>
                </a:ext>
              </a:extLst>
            </p:cNvPr>
            <p:cNvSpPr>
              <a:spLocks/>
            </p:cNvSpPr>
            <p:nvPr/>
          </p:nvSpPr>
          <p:spPr>
            <a:xfrm>
              <a:off x="4463663" y="4638218"/>
              <a:ext cx="675403" cy="640080"/>
            </a:xfrm>
            <a:prstGeom prst="roundRect">
              <a:avLst>
                <a:gd name="adj" fmla="val 8558"/>
              </a:avLst>
            </a:prstGeom>
            <a:grpFill/>
            <a:ln w="25400">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E7E7E7"/>
                </a:solidFill>
                <a:latin typeface="Quicksand Medium"/>
              </a:endParaRPr>
            </a:p>
          </p:txBody>
        </p:sp>
        <p:sp>
          <p:nvSpPr>
            <p:cNvPr id="11" name="Oval 10">
              <a:extLst>
                <a:ext uri="{FF2B5EF4-FFF2-40B4-BE49-F238E27FC236}">
                  <a16:creationId xmlns:a16="http://schemas.microsoft.com/office/drawing/2014/main" id="{597AA510-5E4B-A174-F8BA-91A6C16C86E9}"/>
                </a:ext>
              </a:extLst>
            </p:cNvPr>
            <p:cNvSpPr>
              <a:spLocks noChangeAspect="1"/>
            </p:cNvSpPr>
            <p:nvPr/>
          </p:nvSpPr>
          <p:spPr>
            <a:xfrm>
              <a:off x="4559252" y="4705888"/>
              <a:ext cx="484223" cy="483626"/>
            </a:xfrm>
            <a:prstGeom prst="ellipse">
              <a:avLst/>
            </a:prstGeom>
            <a:solidFill>
              <a:srgbClr val="9F9F9F"/>
            </a:solidFill>
            <a:ln w="2222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E7E7E7"/>
                </a:solidFill>
                <a:latin typeface="Quicksand Medium"/>
              </a:endParaRPr>
            </a:p>
          </p:txBody>
        </p:sp>
        <p:grpSp>
          <p:nvGrpSpPr>
            <p:cNvPr id="14" name="Group 13">
              <a:extLst>
                <a:ext uri="{FF2B5EF4-FFF2-40B4-BE49-F238E27FC236}">
                  <a16:creationId xmlns:a16="http://schemas.microsoft.com/office/drawing/2014/main" id="{B6DDDFBB-841E-4C33-45FA-EE7EABA42C4E}"/>
                </a:ext>
              </a:extLst>
            </p:cNvPr>
            <p:cNvGrpSpPr/>
            <p:nvPr/>
          </p:nvGrpSpPr>
          <p:grpSpPr>
            <a:xfrm>
              <a:off x="4799311" y="4945320"/>
              <a:ext cx="177117" cy="179433"/>
              <a:chOff x="4836208" y="4389153"/>
              <a:chExt cx="177117" cy="179433"/>
            </a:xfrm>
            <a:grpFill/>
          </p:grpSpPr>
          <p:cxnSp>
            <p:nvCxnSpPr>
              <p:cNvPr id="15" name="Straight Connector 14">
                <a:extLst>
                  <a:ext uri="{FF2B5EF4-FFF2-40B4-BE49-F238E27FC236}">
                    <a16:creationId xmlns:a16="http://schemas.microsoft.com/office/drawing/2014/main" id="{1E031B19-A267-EE12-375B-45A83503E30A}"/>
                  </a:ext>
                </a:extLst>
              </p:cNvPr>
              <p:cNvCxnSpPr>
                <a:cxnSpLocks/>
              </p:cNvCxnSpPr>
              <p:nvPr/>
            </p:nvCxnSpPr>
            <p:spPr>
              <a:xfrm>
                <a:off x="4836806" y="4391534"/>
                <a:ext cx="176519" cy="177052"/>
              </a:xfrm>
              <a:prstGeom prst="line">
                <a:avLst/>
              </a:prstGeom>
              <a:grpFill/>
              <a:ln w="38100">
                <a:solidFill>
                  <a:schemeClr val="bg1"/>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C101742A-B79C-6700-81F2-C1BBC6ACDE04}"/>
                  </a:ext>
                </a:extLst>
              </p:cNvPr>
              <p:cNvCxnSpPr>
                <a:cxnSpLocks/>
              </p:cNvCxnSpPr>
              <p:nvPr/>
            </p:nvCxnSpPr>
            <p:spPr>
              <a:xfrm>
                <a:off x="4836208" y="4389153"/>
                <a:ext cx="176519" cy="177052"/>
              </a:xfrm>
              <a:prstGeom prst="line">
                <a:avLst/>
              </a:prstGeom>
              <a:grpFill/>
              <a:ln w="12700">
                <a:solidFill>
                  <a:srgbClr val="FF0000"/>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4018779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10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pic>
        <p:nvPicPr>
          <p:cNvPr id="10" name="Picture 9">
            <a:extLst>
              <a:ext uri="{FF2B5EF4-FFF2-40B4-BE49-F238E27FC236}">
                <a16:creationId xmlns:a16="http://schemas.microsoft.com/office/drawing/2014/main" id="{F1B28229-B4DC-2461-5EAD-8AA9E4F393A0}"/>
              </a:ext>
            </a:extLst>
          </p:cNvPr>
          <p:cNvPicPr>
            <a:picLocks noChangeAspect="1"/>
          </p:cNvPicPr>
          <p:nvPr/>
        </p:nvPicPr>
        <p:blipFill>
          <a:blip r:embed="rId3"/>
          <a:stretch>
            <a:fillRect/>
          </a:stretch>
        </p:blipFill>
        <p:spPr>
          <a:xfrm>
            <a:off x="4955855" y="991558"/>
            <a:ext cx="6880262" cy="4322368"/>
          </a:xfrm>
          <a:prstGeom prst="rect">
            <a:avLst/>
          </a:prstGeom>
        </p:spPr>
      </p:pic>
      <p:pic>
        <p:nvPicPr>
          <p:cNvPr id="57" name="Picture 56" descr="A screenshot of a computer&#10;&#10;Description automatically generated with medium confidence">
            <a:extLst>
              <a:ext uri="{FF2B5EF4-FFF2-40B4-BE49-F238E27FC236}">
                <a16:creationId xmlns:a16="http://schemas.microsoft.com/office/drawing/2014/main" id="{B7FB2041-E621-1985-CF96-0EAB8FD4B8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5347" y="991721"/>
            <a:ext cx="6893753" cy="4318381"/>
          </a:xfrm>
          <a:prstGeom prst="rect">
            <a:avLst/>
          </a:prstGeom>
        </p:spPr>
      </p:pic>
      <p:grpSp>
        <p:nvGrpSpPr>
          <p:cNvPr id="11" name="Group 10">
            <a:extLst>
              <a:ext uri="{FF2B5EF4-FFF2-40B4-BE49-F238E27FC236}">
                <a16:creationId xmlns:a16="http://schemas.microsoft.com/office/drawing/2014/main" id="{CB2EDAFD-CE13-4E60-0391-D51A9B3F4D0D}"/>
              </a:ext>
            </a:extLst>
          </p:cNvPr>
          <p:cNvGrpSpPr>
            <a:grpSpLocks noChangeAspect="1"/>
          </p:cNvGrpSpPr>
          <p:nvPr/>
        </p:nvGrpSpPr>
        <p:grpSpPr>
          <a:xfrm>
            <a:off x="1372052" y="995206"/>
            <a:ext cx="1493358" cy="1368782"/>
            <a:chOff x="0" y="0"/>
            <a:chExt cx="633413" cy="581501"/>
          </a:xfrm>
        </p:grpSpPr>
        <p:sp>
          <p:nvSpPr>
            <p:cNvPr id="14" name="Rectangle: Rounded Corners 13">
              <a:extLst>
                <a:ext uri="{FF2B5EF4-FFF2-40B4-BE49-F238E27FC236}">
                  <a16:creationId xmlns:a16="http://schemas.microsoft.com/office/drawing/2014/main" id="{1042BD9C-A987-9B9D-E055-A05D9A452CFE}"/>
                </a:ext>
              </a:extLst>
            </p:cNvPr>
            <p:cNvSpPr>
              <a:spLocks/>
            </p:cNvSpPr>
            <p:nvPr/>
          </p:nvSpPr>
          <p:spPr>
            <a:xfrm>
              <a:off x="0" y="0"/>
              <a:ext cx="633413" cy="581501"/>
            </a:xfrm>
            <a:prstGeom prst="roundRect">
              <a:avLst>
                <a:gd name="adj" fmla="val 8558"/>
              </a:avLst>
            </a:prstGeom>
            <a:solidFill>
              <a:srgbClr val="E7E7E7"/>
            </a:solidFill>
            <a:ln w="25400">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Quicksand Medium"/>
              </a:endParaRPr>
            </a:p>
          </p:txBody>
        </p:sp>
        <p:grpSp>
          <p:nvGrpSpPr>
            <p:cNvPr id="15" name="Group 14">
              <a:extLst>
                <a:ext uri="{FF2B5EF4-FFF2-40B4-BE49-F238E27FC236}">
                  <a16:creationId xmlns:a16="http://schemas.microsoft.com/office/drawing/2014/main" id="{9D5AD774-6819-6B90-78BE-6C97D61D649B}"/>
                </a:ext>
              </a:extLst>
            </p:cNvPr>
            <p:cNvGrpSpPr>
              <a:grpSpLocks noChangeAspect="1"/>
            </p:cNvGrpSpPr>
            <p:nvPr/>
          </p:nvGrpSpPr>
          <p:grpSpPr>
            <a:xfrm rot="18958530">
              <a:off x="55880" y="274320"/>
              <a:ext cx="513304" cy="59825"/>
              <a:chOff x="53908" y="271553"/>
              <a:chExt cx="913550" cy="106474"/>
            </a:xfrm>
          </p:grpSpPr>
          <p:sp>
            <p:nvSpPr>
              <p:cNvPr id="16" name="Isosceles Triangle 15">
                <a:extLst>
                  <a:ext uri="{FF2B5EF4-FFF2-40B4-BE49-F238E27FC236}">
                    <a16:creationId xmlns:a16="http://schemas.microsoft.com/office/drawing/2014/main" id="{2AD153B6-5121-E8A0-B587-51DB9062040A}"/>
                  </a:ext>
                </a:extLst>
              </p:cNvPr>
              <p:cNvSpPr/>
              <p:nvPr/>
            </p:nvSpPr>
            <p:spPr>
              <a:xfrm rot="16200000">
                <a:off x="135982" y="228497"/>
                <a:ext cx="98574" cy="196786"/>
              </a:xfrm>
              <a:prstGeom prst="triangle">
                <a:avLst>
                  <a:gd name="adj" fmla="val 5212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Quicksand Medium"/>
                </a:endParaRPr>
              </a:p>
            </p:txBody>
          </p:sp>
          <p:grpSp>
            <p:nvGrpSpPr>
              <p:cNvPr id="17" name="Group 16">
                <a:extLst>
                  <a:ext uri="{FF2B5EF4-FFF2-40B4-BE49-F238E27FC236}">
                    <a16:creationId xmlns:a16="http://schemas.microsoft.com/office/drawing/2014/main" id="{9F8AED75-C7E2-6681-CE9D-00EE0FDF809C}"/>
                  </a:ext>
                </a:extLst>
              </p:cNvPr>
              <p:cNvGrpSpPr>
                <a:grpSpLocks noChangeAspect="1"/>
              </p:cNvGrpSpPr>
              <p:nvPr/>
            </p:nvGrpSpPr>
            <p:grpSpPr>
              <a:xfrm flipV="1">
                <a:off x="53908" y="271553"/>
                <a:ext cx="913550" cy="106474"/>
                <a:chOff x="53906" y="271553"/>
                <a:chExt cx="2989542" cy="348432"/>
              </a:xfrm>
            </p:grpSpPr>
            <p:grpSp>
              <p:nvGrpSpPr>
                <p:cNvPr id="18" name="Group 17">
                  <a:extLst>
                    <a:ext uri="{FF2B5EF4-FFF2-40B4-BE49-F238E27FC236}">
                      <a16:creationId xmlns:a16="http://schemas.microsoft.com/office/drawing/2014/main" id="{66AF6915-4782-C545-4598-AE66957E049D}"/>
                    </a:ext>
                  </a:extLst>
                </p:cNvPr>
                <p:cNvGrpSpPr/>
                <p:nvPr/>
              </p:nvGrpSpPr>
              <p:grpSpPr>
                <a:xfrm>
                  <a:off x="53906" y="271553"/>
                  <a:ext cx="2457604" cy="348432"/>
                  <a:chOff x="53906" y="271553"/>
                  <a:chExt cx="2457604" cy="347425"/>
                </a:xfrm>
              </p:grpSpPr>
              <p:grpSp>
                <p:nvGrpSpPr>
                  <p:cNvPr id="27" name="Group 26">
                    <a:extLst>
                      <a:ext uri="{FF2B5EF4-FFF2-40B4-BE49-F238E27FC236}">
                        <a16:creationId xmlns:a16="http://schemas.microsoft.com/office/drawing/2014/main" id="{8D209B15-DC1E-FDB0-8BF1-C620BEC2D5F8}"/>
                      </a:ext>
                    </a:extLst>
                  </p:cNvPr>
                  <p:cNvGrpSpPr>
                    <a:grpSpLocks noChangeAspect="1"/>
                  </p:cNvGrpSpPr>
                  <p:nvPr/>
                </p:nvGrpSpPr>
                <p:grpSpPr>
                  <a:xfrm>
                    <a:off x="53906" y="271553"/>
                    <a:ext cx="2457604" cy="347425"/>
                    <a:chOff x="53908" y="271553"/>
                    <a:chExt cx="819767" cy="115888"/>
                  </a:xfrm>
                </p:grpSpPr>
                <p:sp>
                  <p:nvSpPr>
                    <p:cNvPr id="29" name="Rectangle 28">
                      <a:extLst>
                        <a:ext uri="{FF2B5EF4-FFF2-40B4-BE49-F238E27FC236}">
                          <a16:creationId xmlns:a16="http://schemas.microsoft.com/office/drawing/2014/main" id="{4E44C6F6-8CD9-CEEA-7692-6F68A5CC52E0}"/>
                        </a:ext>
                      </a:extLst>
                    </p:cNvPr>
                    <p:cNvSpPr>
                      <a:spLocks noChangeArrowheads="1"/>
                    </p:cNvSpPr>
                    <p:nvPr/>
                  </p:nvSpPr>
                  <p:spPr bwMode="auto">
                    <a:xfrm>
                      <a:off x="319581" y="271554"/>
                      <a:ext cx="554094" cy="115887"/>
                    </a:xfrm>
                    <a:prstGeom prst="rect">
                      <a:avLst/>
                    </a:prstGeom>
                    <a:solidFill>
                      <a:srgbClr val="FF0000"/>
                    </a:solidFill>
                    <a:ln w="19050" cap="rnd">
                      <a:solidFill>
                        <a:schemeClr val="tx1">
                          <a:lumMod val="75000"/>
                          <a:lumOff val="25000"/>
                        </a:schemeClr>
                      </a:solidFill>
                      <a:miter lim="800000"/>
                      <a:headEnd/>
                      <a:tailEnd/>
                    </a:ln>
                  </p:spPr>
                  <p:txBody>
                    <a:bodyPr vert="horz" wrap="square" lIns="91440" tIns="45720" rIns="91440" bIns="45720" numCol="1" anchor="ctr" anchorCtr="0" compatLnSpc="1">
                      <a:prstTxWarp prst="textNoShape">
                        <a:avLst/>
                      </a:prstTxWarp>
                    </a:bodyPr>
                    <a:lstStyle/>
                    <a:p>
                      <a:pPr marL="0" marR="0" algn="ctr" eaLnBrk="0" fontAlgn="base" hangingPunct="0">
                        <a:spcBef>
                          <a:spcPts val="0"/>
                        </a:spcBef>
                        <a:spcAft>
                          <a:spcPts val="0"/>
                        </a:spcAft>
                      </a:pPr>
                      <a:r>
                        <a:rPr lang="en-US" sz="1100" kern="1200">
                          <a:solidFill>
                            <a:srgbClr val="000000"/>
                          </a:solidFill>
                          <a:effectLst/>
                          <a:latin typeface="Quicksand Medium"/>
                          <a:ea typeface="Calibri" panose="020F0502020204030204" pitchFamily="34" charset="0"/>
                          <a:cs typeface="Times New Roman" panose="02020603050405020304" pitchFamily="18" charset="0"/>
                        </a:rPr>
                        <a:t>                                   </a:t>
                      </a:r>
                      <a:endParaRPr lang="en-US" sz="1200">
                        <a:effectLst/>
                        <a:latin typeface="Quicksand Medium"/>
                        <a:ea typeface="Times New Roman" panose="02020603050405020304" pitchFamily="18" charset="0"/>
                      </a:endParaRPr>
                    </a:p>
                  </p:txBody>
                </p:sp>
                <p:cxnSp>
                  <p:nvCxnSpPr>
                    <p:cNvPr id="30" name="Straight Connector 29">
                      <a:extLst>
                        <a:ext uri="{FF2B5EF4-FFF2-40B4-BE49-F238E27FC236}">
                          <a16:creationId xmlns:a16="http://schemas.microsoft.com/office/drawing/2014/main" id="{EE096068-2DE6-B656-8E08-33C6F6EE80F7}"/>
                        </a:ext>
                      </a:extLst>
                    </p:cNvPr>
                    <p:cNvCxnSpPr>
                      <a:cxnSpLocks/>
                    </p:cNvCxnSpPr>
                    <p:nvPr/>
                  </p:nvCxnSpPr>
                  <p:spPr>
                    <a:xfrm flipH="1">
                      <a:off x="55574" y="271553"/>
                      <a:ext cx="254054" cy="57943"/>
                    </a:xfrm>
                    <a:prstGeom prst="line">
                      <a:avLst/>
                    </a:prstGeom>
                    <a:ln w="19050" cap="rnd">
                      <a:solidFill>
                        <a:schemeClr val="tx1">
                          <a:lumMod val="75000"/>
                          <a:lumOff val="25000"/>
                        </a:schemeClr>
                      </a:solidFill>
                    </a:ln>
                  </p:spPr>
                  <p:style>
                    <a:lnRef idx="1">
                      <a:schemeClr val="accent6"/>
                    </a:lnRef>
                    <a:fillRef idx="0">
                      <a:schemeClr val="accent6"/>
                    </a:fillRef>
                    <a:effectRef idx="0">
                      <a:schemeClr val="accent6"/>
                    </a:effectRef>
                    <a:fontRef idx="minor">
                      <a:schemeClr val="tx1"/>
                    </a:fontRef>
                  </p:style>
                </p:cxnSp>
                <p:cxnSp>
                  <p:nvCxnSpPr>
                    <p:cNvPr id="31" name="Straight Connector 30">
                      <a:extLst>
                        <a:ext uri="{FF2B5EF4-FFF2-40B4-BE49-F238E27FC236}">
                          <a16:creationId xmlns:a16="http://schemas.microsoft.com/office/drawing/2014/main" id="{9622A7E1-2EA2-7CC8-6080-EE4AF6A3B5A4}"/>
                        </a:ext>
                      </a:extLst>
                    </p:cNvPr>
                    <p:cNvCxnSpPr>
                      <a:cxnSpLocks/>
                    </p:cNvCxnSpPr>
                    <p:nvPr/>
                  </p:nvCxnSpPr>
                  <p:spPr>
                    <a:xfrm flipH="1" flipV="1">
                      <a:off x="53908" y="329497"/>
                      <a:ext cx="257385" cy="57490"/>
                    </a:xfrm>
                    <a:prstGeom prst="line">
                      <a:avLst/>
                    </a:prstGeom>
                    <a:ln w="19050" cap="rnd">
                      <a:solidFill>
                        <a:schemeClr val="tx1">
                          <a:lumMod val="75000"/>
                          <a:lumOff val="25000"/>
                        </a:schemeClr>
                      </a:solidFill>
                    </a:ln>
                  </p:spPr>
                  <p:style>
                    <a:lnRef idx="1">
                      <a:schemeClr val="accent6"/>
                    </a:lnRef>
                    <a:fillRef idx="0">
                      <a:schemeClr val="accent6"/>
                    </a:fillRef>
                    <a:effectRef idx="0">
                      <a:schemeClr val="accent6"/>
                    </a:effectRef>
                    <a:fontRef idx="minor">
                      <a:schemeClr val="tx1"/>
                    </a:fontRef>
                  </p:style>
                </p:cxnSp>
              </p:grpSp>
              <p:sp>
                <p:nvSpPr>
                  <p:cNvPr id="28" name="Isosceles Triangle 27">
                    <a:extLst>
                      <a:ext uri="{FF2B5EF4-FFF2-40B4-BE49-F238E27FC236}">
                        <a16:creationId xmlns:a16="http://schemas.microsoft.com/office/drawing/2014/main" id="{3C8C5902-09AD-B65B-501F-B4A235FE5F0B}"/>
                      </a:ext>
                    </a:extLst>
                  </p:cNvPr>
                  <p:cNvSpPr/>
                  <p:nvPr/>
                </p:nvSpPr>
                <p:spPr>
                  <a:xfrm rot="16200000">
                    <a:off x="221191" y="352706"/>
                    <a:ext cx="95293" cy="203425"/>
                  </a:xfrm>
                  <a:prstGeom prst="triangle">
                    <a:avLst>
                      <a:gd name="adj" fmla="val 50000"/>
                    </a:avLst>
                  </a:prstGeom>
                  <a:solidFill>
                    <a:schemeClr val="tx1">
                      <a:lumMod val="75000"/>
                      <a:lumOff val="25000"/>
                    </a:schemeClr>
                  </a:solidFill>
                  <a:ln w="22225" cap="rnd">
                    <a:solidFill>
                      <a:schemeClr val="tx1">
                        <a:lumMod val="75000"/>
                        <a:lumOff val="25000"/>
                      </a:schemeClr>
                    </a:solidFill>
                  </a:ln>
                </p:spPr>
                <p:style>
                  <a:lnRef idx="1">
                    <a:schemeClr val="accent6"/>
                  </a:lnRef>
                  <a:fillRef idx="0">
                    <a:schemeClr val="accent6"/>
                  </a:fillRef>
                  <a:effectRef idx="0">
                    <a:schemeClr val="accent6"/>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Quicksand Medium"/>
                    </a:endParaRPr>
                  </a:p>
                </p:txBody>
              </p:sp>
            </p:grpSp>
            <p:grpSp>
              <p:nvGrpSpPr>
                <p:cNvPr id="19" name="Group 18">
                  <a:extLst>
                    <a:ext uri="{FF2B5EF4-FFF2-40B4-BE49-F238E27FC236}">
                      <a16:creationId xmlns:a16="http://schemas.microsoft.com/office/drawing/2014/main" id="{F65DBFE2-5937-BA7E-AF4E-C64609A9470A}"/>
                    </a:ext>
                  </a:extLst>
                </p:cNvPr>
                <p:cNvGrpSpPr/>
                <p:nvPr/>
              </p:nvGrpSpPr>
              <p:grpSpPr>
                <a:xfrm>
                  <a:off x="2511519" y="271554"/>
                  <a:ext cx="531929" cy="348429"/>
                  <a:chOff x="2511519" y="271554"/>
                  <a:chExt cx="531929" cy="348429"/>
                </a:xfrm>
              </p:grpSpPr>
              <p:grpSp>
                <p:nvGrpSpPr>
                  <p:cNvPr id="20" name="Group 19">
                    <a:extLst>
                      <a:ext uri="{FF2B5EF4-FFF2-40B4-BE49-F238E27FC236}">
                        <a16:creationId xmlns:a16="http://schemas.microsoft.com/office/drawing/2014/main" id="{5E99551A-C9B6-4821-03A8-2FF07A10A343}"/>
                      </a:ext>
                    </a:extLst>
                  </p:cNvPr>
                  <p:cNvGrpSpPr/>
                  <p:nvPr/>
                </p:nvGrpSpPr>
                <p:grpSpPr>
                  <a:xfrm>
                    <a:off x="2620983" y="271554"/>
                    <a:ext cx="422465" cy="348429"/>
                    <a:chOff x="2620983" y="271554"/>
                    <a:chExt cx="422465" cy="348429"/>
                  </a:xfrm>
                </p:grpSpPr>
                <p:sp>
                  <p:nvSpPr>
                    <p:cNvPr id="22" name="Rectangle 21">
                      <a:extLst>
                        <a:ext uri="{FF2B5EF4-FFF2-40B4-BE49-F238E27FC236}">
                          <a16:creationId xmlns:a16="http://schemas.microsoft.com/office/drawing/2014/main" id="{3DFC5E2D-CDF5-3768-96C3-ABAF2D753C37}"/>
                        </a:ext>
                      </a:extLst>
                    </p:cNvPr>
                    <p:cNvSpPr/>
                    <p:nvPr/>
                  </p:nvSpPr>
                  <p:spPr>
                    <a:xfrm>
                      <a:off x="2740136" y="272500"/>
                      <a:ext cx="197249" cy="304316"/>
                    </a:xfrm>
                    <a:prstGeom prst="rect">
                      <a:avLst/>
                    </a:prstGeom>
                    <a:solidFill>
                      <a:srgbClr val="E07C9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Quicksand Medium"/>
                      </a:endParaRPr>
                    </a:p>
                  </p:txBody>
                </p:sp>
                <p:cxnSp>
                  <p:nvCxnSpPr>
                    <p:cNvPr id="23" name="Straight Connector 22">
                      <a:extLst>
                        <a:ext uri="{FF2B5EF4-FFF2-40B4-BE49-F238E27FC236}">
                          <a16:creationId xmlns:a16="http://schemas.microsoft.com/office/drawing/2014/main" id="{B3DC72ED-7311-3F57-B717-FE76F826417A}"/>
                        </a:ext>
                      </a:extLst>
                    </p:cNvPr>
                    <p:cNvCxnSpPr>
                      <a:cxnSpLocks/>
                    </p:cNvCxnSpPr>
                    <p:nvPr/>
                  </p:nvCxnSpPr>
                  <p:spPr>
                    <a:xfrm>
                      <a:off x="2784985" y="271554"/>
                      <a:ext cx="142708" cy="0"/>
                    </a:xfrm>
                    <a:prstGeom prst="line">
                      <a:avLst/>
                    </a:prstGeom>
                    <a:solidFill>
                      <a:schemeClr val="accent5">
                        <a:lumMod val="60000"/>
                        <a:lumOff val="40000"/>
                      </a:schemeClr>
                    </a:solidFill>
                    <a:ln w="19050" cap="rnd">
                      <a:solidFill>
                        <a:schemeClr val="tx1">
                          <a:lumMod val="75000"/>
                          <a:lumOff val="25000"/>
                        </a:schemeClr>
                      </a:solidFill>
                    </a:ln>
                  </p:spPr>
                  <p:style>
                    <a:lnRef idx="1">
                      <a:schemeClr val="accent6"/>
                    </a:lnRef>
                    <a:fillRef idx="0">
                      <a:schemeClr val="accent6"/>
                    </a:fillRef>
                    <a:effectRef idx="0">
                      <a:schemeClr val="accent6"/>
                    </a:effectRef>
                    <a:fontRef idx="minor">
                      <a:schemeClr val="tx1"/>
                    </a:fontRef>
                  </p:style>
                </p:cxnSp>
                <p:sp>
                  <p:nvSpPr>
                    <p:cNvPr id="24" name="Arc 23">
                      <a:extLst>
                        <a:ext uri="{FF2B5EF4-FFF2-40B4-BE49-F238E27FC236}">
                          <a16:creationId xmlns:a16="http://schemas.microsoft.com/office/drawing/2014/main" id="{158E1F1B-72FB-3E1E-21AD-6EEC065E5307}"/>
                        </a:ext>
                      </a:extLst>
                    </p:cNvPr>
                    <p:cNvSpPr/>
                    <p:nvPr/>
                  </p:nvSpPr>
                  <p:spPr>
                    <a:xfrm>
                      <a:off x="2824522" y="272487"/>
                      <a:ext cx="218926" cy="347421"/>
                    </a:xfrm>
                    <a:prstGeom prst="arc">
                      <a:avLst>
                        <a:gd name="adj1" fmla="val 16185560"/>
                        <a:gd name="adj2" fmla="val 5317797"/>
                      </a:avLst>
                    </a:prstGeom>
                    <a:solidFill>
                      <a:srgbClr val="E07C99"/>
                    </a:solidFill>
                    <a:ln w="19050" cap="rnd">
                      <a:solidFill>
                        <a:schemeClr val="tx1">
                          <a:lumMod val="75000"/>
                          <a:lumOff val="25000"/>
                        </a:schemeClr>
                      </a:solidFill>
                    </a:ln>
                  </p:spPr>
                  <p:style>
                    <a:lnRef idx="1">
                      <a:schemeClr val="accent6"/>
                    </a:lnRef>
                    <a:fillRef idx="0">
                      <a:schemeClr val="accent6"/>
                    </a:fillRef>
                    <a:effectRef idx="0">
                      <a:schemeClr val="accent6"/>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Quicksand Medium"/>
                      </a:endParaRPr>
                    </a:p>
                  </p:txBody>
                </p:sp>
                <p:cxnSp>
                  <p:nvCxnSpPr>
                    <p:cNvPr id="25" name="Straight Connector 24">
                      <a:extLst>
                        <a:ext uri="{FF2B5EF4-FFF2-40B4-BE49-F238E27FC236}">
                          <a16:creationId xmlns:a16="http://schemas.microsoft.com/office/drawing/2014/main" id="{F7B70CC2-E802-B6BB-54F7-7FAA8789B8CD}"/>
                        </a:ext>
                      </a:extLst>
                    </p:cNvPr>
                    <p:cNvCxnSpPr>
                      <a:cxnSpLocks/>
                    </p:cNvCxnSpPr>
                    <p:nvPr/>
                  </p:nvCxnSpPr>
                  <p:spPr>
                    <a:xfrm flipV="1">
                      <a:off x="2620983" y="619908"/>
                      <a:ext cx="316402" cy="75"/>
                    </a:xfrm>
                    <a:prstGeom prst="line">
                      <a:avLst/>
                    </a:prstGeom>
                    <a:solidFill>
                      <a:schemeClr val="accent5">
                        <a:lumMod val="60000"/>
                        <a:lumOff val="40000"/>
                      </a:schemeClr>
                    </a:solidFill>
                    <a:ln w="19050" cap="rnd">
                      <a:solidFill>
                        <a:schemeClr val="tx1">
                          <a:lumMod val="75000"/>
                          <a:lumOff val="25000"/>
                        </a:schemeClr>
                      </a:solidFill>
                    </a:ln>
                  </p:spPr>
                  <p:style>
                    <a:lnRef idx="1">
                      <a:schemeClr val="accent6"/>
                    </a:lnRef>
                    <a:fillRef idx="0">
                      <a:schemeClr val="accent6"/>
                    </a:fillRef>
                    <a:effectRef idx="0">
                      <a:schemeClr val="accent6"/>
                    </a:effectRef>
                    <a:fontRef idx="minor">
                      <a:schemeClr val="tx1"/>
                    </a:fontRef>
                  </p:style>
                </p:cxnSp>
                <p:cxnSp>
                  <p:nvCxnSpPr>
                    <p:cNvPr id="26" name="Straight Connector 25">
                      <a:extLst>
                        <a:ext uri="{FF2B5EF4-FFF2-40B4-BE49-F238E27FC236}">
                          <a16:creationId xmlns:a16="http://schemas.microsoft.com/office/drawing/2014/main" id="{C9548F7E-6556-A2C6-5B0C-38AD7E5CAAF7}"/>
                        </a:ext>
                      </a:extLst>
                    </p:cNvPr>
                    <p:cNvCxnSpPr>
                      <a:cxnSpLocks/>
                    </p:cNvCxnSpPr>
                    <p:nvPr/>
                  </p:nvCxnSpPr>
                  <p:spPr>
                    <a:xfrm>
                      <a:off x="2730443" y="272486"/>
                      <a:ext cx="0" cy="347422"/>
                    </a:xfrm>
                    <a:prstGeom prst="line">
                      <a:avLst/>
                    </a:prstGeom>
                    <a:solidFill>
                      <a:schemeClr val="accent5">
                        <a:lumMod val="60000"/>
                        <a:lumOff val="40000"/>
                      </a:schemeClr>
                    </a:solidFill>
                    <a:ln w="19050" cap="rnd">
                      <a:solidFill>
                        <a:schemeClr val="tx1"/>
                      </a:solidFill>
                    </a:ln>
                  </p:spPr>
                  <p:style>
                    <a:lnRef idx="1">
                      <a:schemeClr val="accent6"/>
                    </a:lnRef>
                    <a:fillRef idx="0">
                      <a:schemeClr val="accent6"/>
                    </a:fillRef>
                    <a:effectRef idx="0">
                      <a:schemeClr val="accent6"/>
                    </a:effectRef>
                    <a:fontRef idx="minor">
                      <a:schemeClr val="tx1"/>
                    </a:fontRef>
                  </p:style>
                </p:cxnSp>
              </p:grpSp>
              <p:sp>
                <p:nvSpPr>
                  <p:cNvPr id="21" name="Rectangle 20">
                    <a:extLst>
                      <a:ext uri="{FF2B5EF4-FFF2-40B4-BE49-F238E27FC236}">
                        <a16:creationId xmlns:a16="http://schemas.microsoft.com/office/drawing/2014/main" id="{BD8EE2A8-22FD-2A54-E0B8-4B5929523591}"/>
                      </a:ext>
                    </a:extLst>
                  </p:cNvPr>
                  <p:cNvSpPr>
                    <a:spLocks noChangeArrowheads="1"/>
                  </p:cNvSpPr>
                  <p:nvPr/>
                </p:nvSpPr>
                <p:spPr bwMode="auto">
                  <a:xfrm>
                    <a:off x="2511519" y="271554"/>
                    <a:ext cx="218924" cy="348428"/>
                  </a:xfrm>
                  <a:prstGeom prst="rect">
                    <a:avLst/>
                  </a:prstGeom>
                  <a:solidFill>
                    <a:srgbClr val="FFFFFF"/>
                  </a:solidFill>
                  <a:ln w="19050">
                    <a:solidFill>
                      <a:schemeClr val="tx1">
                        <a:lumMod val="75000"/>
                        <a:lumOff val="25000"/>
                      </a:schemeClr>
                    </a:solidFill>
                    <a:miter lim="800000"/>
                    <a:headEnd/>
                    <a:tailEnd/>
                  </a:ln>
                </p:spPr>
                <p:txBody>
                  <a:bodyPr vert="horz" wrap="square" lIns="91440" tIns="45720" rIns="91440" bIns="45720" numCol="1" anchor="ctr" anchorCtr="0" compatLnSpc="1">
                    <a:prstTxWarp prst="textNoShape">
                      <a:avLst/>
                    </a:prstTxWarp>
                  </a:bodyPr>
                  <a:lstStyle/>
                  <a:p>
                    <a:pPr marL="0" marR="0" algn="ctr" eaLnBrk="0" fontAlgn="base" hangingPunct="0">
                      <a:spcBef>
                        <a:spcPts val="0"/>
                      </a:spcBef>
                      <a:spcAft>
                        <a:spcPts val="0"/>
                      </a:spcAft>
                    </a:pPr>
                    <a:r>
                      <a:rPr lang="en-US" sz="1100" kern="1200">
                        <a:solidFill>
                          <a:srgbClr val="000000"/>
                        </a:solidFill>
                        <a:effectLst/>
                        <a:latin typeface="Quicksand Medium"/>
                        <a:ea typeface="Calibri" panose="020F0502020204030204" pitchFamily="34" charset="0"/>
                        <a:cs typeface="Times New Roman" panose="02020603050405020304" pitchFamily="18" charset="0"/>
                      </a:rPr>
                      <a:t>                                   </a:t>
                    </a:r>
                    <a:endParaRPr lang="en-US" sz="1200">
                      <a:effectLst/>
                      <a:latin typeface="Quicksand Medium"/>
                      <a:ea typeface="Times New Roman" panose="02020603050405020304" pitchFamily="18" charset="0"/>
                    </a:endParaRPr>
                  </a:p>
                </p:txBody>
              </p:sp>
            </p:grpSp>
          </p:grpSp>
        </p:grpSp>
      </p:grpSp>
      <p:sp>
        <p:nvSpPr>
          <p:cNvPr id="7" name="Rectangle 6">
            <a:extLst>
              <a:ext uri="{FF2B5EF4-FFF2-40B4-BE49-F238E27FC236}">
                <a16:creationId xmlns:a16="http://schemas.microsoft.com/office/drawing/2014/main" id="{1B95F061-17F9-4088-B733-E42FDEB87CED}"/>
              </a:ext>
            </a:extLst>
          </p:cNvPr>
          <p:cNvSpPr/>
          <p:nvPr/>
        </p:nvSpPr>
        <p:spPr>
          <a:xfrm>
            <a:off x="1292922" y="2566489"/>
            <a:ext cx="3611751" cy="1446550"/>
          </a:xfrm>
          <a:prstGeom prst="rect">
            <a:avLst/>
          </a:prstGeom>
        </p:spPr>
        <p:txBody>
          <a:bodyPr wrap="square">
            <a:spAutoFit/>
          </a:bodyPr>
          <a:lstStyle/>
          <a:p>
            <a:pPr defTabSz="1219170">
              <a:buClr>
                <a:srgbClr val="000000"/>
              </a:buClr>
              <a:buSzPts val="6000"/>
            </a:pPr>
            <a:r>
              <a:rPr lang="en-US" sz="2200" kern="0" dirty="0">
                <a:solidFill>
                  <a:srgbClr val="000000"/>
                </a:solidFill>
                <a:latin typeface="Quicksand Medium"/>
                <a:ea typeface="Calibri"/>
                <a:cs typeface="Calibri"/>
                <a:sym typeface="Calibri"/>
              </a:rPr>
              <a:t>Then at the center point of the circle just made, draw a 15mm line parallel to the blue axis.</a:t>
            </a:r>
          </a:p>
        </p:txBody>
      </p:sp>
      <p:sp>
        <p:nvSpPr>
          <p:cNvPr id="12" name="TextBox 11">
            <a:extLst>
              <a:ext uri="{FF2B5EF4-FFF2-40B4-BE49-F238E27FC236}">
                <a16:creationId xmlns:a16="http://schemas.microsoft.com/office/drawing/2014/main" id="{EC4518A4-69A3-4113-990E-7B2E4E2B74CF}"/>
              </a:ext>
            </a:extLst>
          </p:cNvPr>
          <p:cNvSpPr txBox="1"/>
          <p:nvPr/>
        </p:nvSpPr>
        <p:spPr>
          <a:xfrm>
            <a:off x="181378" y="6290685"/>
            <a:ext cx="856444" cy="379656"/>
          </a:xfrm>
          <a:prstGeom prst="rect">
            <a:avLst/>
          </a:prstGeom>
          <a:noFill/>
        </p:spPr>
        <p:txBody>
          <a:bodyPr wrap="square" rtlCol="0">
            <a:spAutoFit/>
          </a:bodyPr>
          <a:lstStyle/>
          <a:p>
            <a:pPr defTabSz="1219170">
              <a:buClr>
                <a:srgbClr val="000000"/>
              </a:buClr>
            </a:pPr>
            <a:r>
              <a:rPr lang="en-US" sz="1867" kern="0" dirty="0">
                <a:solidFill>
                  <a:srgbClr val="000000"/>
                </a:solidFill>
                <a:latin typeface="Quicksand Medium"/>
                <a:cs typeface="Arial"/>
                <a:sym typeface="Arial"/>
              </a:rPr>
              <a:t>13 </a:t>
            </a:r>
          </a:p>
        </p:txBody>
      </p:sp>
      <p:sp>
        <p:nvSpPr>
          <p:cNvPr id="13" name="Rectangle 12">
            <a:extLst>
              <a:ext uri="{FF2B5EF4-FFF2-40B4-BE49-F238E27FC236}">
                <a16:creationId xmlns:a16="http://schemas.microsoft.com/office/drawing/2014/main" id="{06C6C9B7-D054-4A54-92B9-D6958C6A63BE}"/>
              </a:ext>
            </a:extLst>
          </p:cNvPr>
          <p:cNvSpPr/>
          <p:nvPr/>
        </p:nvSpPr>
        <p:spPr>
          <a:xfrm>
            <a:off x="1303413" y="4081488"/>
            <a:ext cx="3411462" cy="1107996"/>
          </a:xfrm>
          <a:prstGeom prst="rect">
            <a:avLst/>
          </a:prstGeom>
        </p:spPr>
        <p:txBody>
          <a:bodyPr wrap="square">
            <a:spAutoFit/>
          </a:bodyPr>
          <a:lstStyle/>
          <a:p>
            <a:pPr defTabSz="1219170">
              <a:buClr>
                <a:srgbClr val="000000"/>
              </a:buClr>
              <a:buSzPts val="6000"/>
            </a:pPr>
            <a:r>
              <a:rPr lang="en-US" sz="2200" kern="0" dirty="0">
                <a:solidFill>
                  <a:srgbClr val="000000"/>
                </a:solidFill>
                <a:latin typeface="Quicksand Medium"/>
                <a:ea typeface="Calibri"/>
                <a:cs typeface="Calibri"/>
                <a:sym typeface="Calibri"/>
              </a:rPr>
              <a:t>Then do the same at the tape measured point on the right side of the sketch.</a:t>
            </a:r>
          </a:p>
        </p:txBody>
      </p:sp>
      <p:sp>
        <p:nvSpPr>
          <p:cNvPr id="36" name="Rectangle 35">
            <a:extLst>
              <a:ext uri="{FF2B5EF4-FFF2-40B4-BE49-F238E27FC236}">
                <a16:creationId xmlns:a16="http://schemas.microsoft.com/office/drawing/2014/main" id="{966B982A-772C-4452-98A5-83744FC19248}"/>
              </a:ext>
            </a:extLst>
          </p:cNvPr>
          <p:cNvSpPr/>
          <p:nvPr/>
        </p:nvSpPr>
        <p:spPr>
          <a:xfrm>
            <a:off x="1238855" y="139765"/>
            <a:ext cx="3560590" cy="584775"/>
          </a:xfrm>
          <a:prstGeom prst="rect">
            <a:avLst/>
          </a:prstGeom>
        </p:spPr>
        <p:txBody>
          <a:bodyPr wrap="none">
            <a:spAutoFit/>
          </a:bodyPr>
          <a:lstStyle/>
          <a:p>
            <a:pPr defTabSz="1219170">
              <a:buClr>
                <a:srgbClr val="000000"/>
              </a:buClr>
              <a:buSzPts val="6000"/>
            </a:pPr>
            <a:r>
              <a:rPr lang="en-US" sz="3200" b="1" kern="0" dirty="0">
                <a:solidFill>
                  <a:srgbClr val="000000"/>
                </a:solidFill>
                <a:latin typeface="Quicksand Medium"/>
                <a:ea typeface="Calibri"/>
                <a:cs typeface="Arial" panose="020B0604020202020204" pitchFamily="34" charset="0"/>
                <a:sym typeface="Calibri"/>
              </a:rPr>
              <a:t>Carabiner Modeling</a:t>
            </a:r>
          </a:p>
        </p:txBody>
      </p:sp>
    </p:spTree>
    <p:extLst>
      <p:ext uri="{BB962C8B-B14F-4D97-AF65-F5344CB8AC3E}">
        <p14:creationId xmlns:p14="http://schemas.microsoft.com/office/powerpoint/2010/main" val="610836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10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pic>
        <p:nvPicPr>
          <p:cNvPr id="10" name="Picture 9">
            <a:extLst>
              <a:ext uri="{FF2B5EF4-FFF2-40B4-BE49-F238E27FC236}">
                <a16:creationId xmlns:a16="http://schemas.microsoft.com/office/drawing/2014/main" id="{A978C54A-B6E4-D7BE-8B81-D26BBF4BC85E}"/>
              </a:ext>
            </a:extLst>
          </p:cNvPr>
          <p:cNvPicPr>
            <a:picLocks noChangeAspect="1"/>
          </p:cNvPicPr>
          <p:nvPr/>
        </p:nvPicPr>
        <p:blipFill>
          <a:blip r:embed="rId3"/>
          <a:stretch>
            <a:fillRect/>
          </a:stretch>
        </p:blipFill>
        <p:spPr>
          <a:xfrm>
            <a:off x="4954691" y="990600"/>
            <a:ext cx="6896100" cy="4291285"/>
          </a:xfrm>
          <a:prstGeom prst="rect">
            <a:avLst/>
          </a:prstGeom>
        </p:spPr>
      </p:pic>
      <p:pic>
        <p:nvPicPr>
          <p:cNvPr id="16" name="Picture 15" descr="A screenshot of a computer&#10;&#10;Description automatically generated with low confidence">
            <a:extLst>
              <a:ext uri="{FF2B5EF4-FFF2-40B4-BE49-F238E27FC236}">
                <a16:creationId xmlns:a16="http://schemas.microsoft.com/office/drawing/2014/main" id="{242ABE5B-F5C9-C5EF-4447-349DE037A2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2" y="992713"/>
            <a:ext cx="6896100" cy="4276651"/>
          </a:xfrm>
          <a:prstGeom prst="rect">
            <a:avLst/>
          </a:prstGeom>
        </p:spPr>
      </p:pic>
      <p:grpSp>
        <p:nvGrpSpPr>
          <p:cNvPr id="11" name="Group 10">
            <a:extLst>
              <a:ext uri="{FF2B5EF4-FFF2-40B4-BE49-F238E27FC236}">
                <a16:creationId xmlns:a16="http://schemas.microsoft.com/office/drawing/2014/main" id="{7D6EC730-2AC0-057E-0243-A8BADDCA15B0}"/>
              </a:ext>
            </a:extLst>
          </p:cNvPr>
          <p:cNvGrpSpPr>
            <a:grpSpLocks noChangeAspect="1"/>
          </p:cNvGrpSpPr>
          <p:nvPr/>
        </p:nvGrpSpPr>
        <p:grpSpPr>
          <a:xfrm>
            <a:off x="1371600" y="997121"/>
            <a:ext cx="1485900" cy="1346607"/>
            <a:chOff x="2775170" y="3775526"/>
            <a:chExt cx="654271" cy="616027"/>
          </a:xfrm>
          <a:solidFill>
            <a:srgbClr val="F2F3F5"/>
          </a:solidFill>
          <a:effectLst/>
        </p:grpSpPr>
        <p:sp>
          <p:nvSpPr>
            <p:cNvPr id="14" name="Rectangle: Rounded Corners 13">
              <a:extLst>
                <a:ext uri="{FF2B5EF4-FFF2-40B4-BE49-F238E27FC236}">
                  <a16:creationId xmlns:a16="http://schemas.microsoft.com/office/drawing/2014/main" id="{068D2E69-94C4-CDE5-6245-F76EC83ABDA5}"/>
                </a:ext>
              </a:extLst>
            </p:cNvPr>
            <p:cNvSpPr>
              <a:spLocks/>
            </p:cNvSpPr>
            <p:nvPr/>
          </p:nvSpPr>
          <p:spPr>
            <a:xfrm>
              <a:off x="2775170" y="3775526"/>
              <a:ext cx="654271" cy="616027"/>
            </a:xfrm>
            <a:prstGeom prst="roundRect">
              <a:avLst>
                <a:gd name="adj" fmla="val 8558"/>
              </a:avLst>
            </a:prstGeom>
            <a:grpFill/>
            <a:ln w="25400">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Quicksand Medium"/>
              </a:endParaRPr>
            </a:p>
          </p:txBody>
        </p:sp>
        <p:pic>
          <p:nvPicPr>
            <p:cNvPr id="15" name="Picture 14">
              <a:extLst>
                <a:ext uri="{FF2B5EF4-FFF2-40B4-BE49-F238E27FC236}">
                  <a16:creationId xmlns:a16="http://schemas.microsoft.com/office/drawing/2014/main" id="{E72A3D51-34C6-CF48-E1A8-8E8832EB1DA4}"/>
                </a:ext>
              </a:extLst>
            </p:cNvPr>
            <p:cNvPicPr>
              <a:picLocks noChangeAspect="1"/>
            </p:cNvPicPr>
            <p:nvPr/>
          </p:nvPicPr>
          <p:blipFill rotWithShape="1">
            <a:blip r:embed="rId5"/>
            <a:srcRect l="4032" t="7604" r="7362" b="6781"/>
            <a:stretch/>
          </p:blipFill>
          <p:spPr>
            <a:xfrm>
              <a:off x="2826771" y="3830245"/>
              <a:ext cx="546957" cy="511753"/>
            </a:xfrm>
            <a:prstGeom prst="rect">
              <a:avLst/>
            </a:prstGeom>
            <a:grpFill/>
          </p:spPr>
        </p:pic>
      </p:grpSp>
      <p:sp>
        <p:nvSpPr>
          <p:cNvPr id="7" name="Rectangle 6">
            <a:extLst>
              <a:ext uri="{FF2B5EF4-FFF2-40B4-BE49-F238E27FC236}">
                <a16:creationId xmlns:a16="http://schemas.microsoft.com/office/drawing/2014/main" id="{1B95F061-17F9-4088-B733-E42FDEB87CED}"/>
              </a:ext>
            </a:extLst>
          </p:cNvPr>
          <p:cNvSpPr/>
          <p:nvPr/>
        </p:nvSpPr>
        <p:spPr>
          <a:xfrm>
            <a:off x="1283779" y="2566489"/>
            <a:ext cx="3288222" cy="1200329"/>
          </a:xfrm>
          <a:prstGeom prst="rect">
            <a:avLst/>
          </a:prstGeom>
        </p:spPr>
        <p:txBody>
          <a:bodyPr wrap="square">
            <a:spAutoFit/>
          </a:bodyPr>
          <a:lstStyle/>
          <a:p>
            <a:pPr defTabSz="1219170">
              <a:buClr>
                <a:srgbClr val="000000"/>
              </a:buClr>
              <a:buSzPts val="6000"/>
            </a:pPr>
            <a:r>
              <a:rPr lang="en-US" sz="2400" kern="0" dirty="0">
                <a:solidFill>
                  <a:srgbClr val="000000"/>
                </a:solidFill>
                <a:latin typeface="Quicksand Medium"/>
                <a:ea typeface="Calibri"/>
                <a:cs typeface="Calibri"/>
                <a:sym typeface="Calibri"/>
              </a:rPr>
              <a:t>Then using the push pull tool, pull the surface up 8mm.</a:t>
            </a:r>
            <a:endParaRPr lang="en-US" sz="2267" kern="0" dirty="0">
              <a:solidFill>
                <a:srgbClr val="000000"/>
              </a:solidFill>
              <a:latin typeface="Quicksand Medium"/>
              <a:ea typeface="Calibri"/>
              <a:cs typeface="Calibri"/>
              <a:sym typeface="Calibri"/>
            </a:endParaRPr>
          </a:p>
        </p:txBody>
      </p:sp>
      <p:sp>
        <p:nvSpPr>
          <p:cNvPr id="12" name="TextBox 11">
            <a:extLst>
              <a:ext uri="{FF2B5EF4-FFF2-40B4-BE49-F238E27FC236}">
                <a16:creationId xmlns:a16="http://schemas.microsoft.com/office/drawing/2014/main" id="{EC4518A4-69A3-4113-990E-7B2E4E2B74CF}"/>
              </a:ext>
            </a:extLst>
          </p:cNvPr>
          <p:cNvSpPr txBox="1"/>
          <p:nvPr/>
        </p:nvSpPr>
        <p:spPr>
          <a:xfrm>
            <a:off x="181378" y="6290685"/>
            <a:ext cx="856444" cy="379656"/>
          </a:xfrm>
          <a:prstGeom prst="rect">
            <a:avLst/>
          </a:prstGeom>
          <a:noFill/>
        </p:spPr>
        <p:txBody>
          <a:bodyPr wrap="square" rtlCol="0">
            <a:spAutoFit/>
          </a:bodyPr>
          <a:lstStyle/>
          <a:p>
            <a:pPr defTabSz="1219170">
              <a:buClr>
                <a:srgbClr val="000000"/>
              </a:buClr>
            </a:pPr>
            <a:r>
              <a:rPr lang="en-US" sz="1867" kern="0" dirty="0">
                <a:solidFill>
                  <a:srgbClr val="000000"/>
                </a:solidFill>
                <a:latin typeface="Quicksand Medium"/>
                <a:cs typeface="Arial"/>
                <a:sym typeface="Arial"/>
              </a:rPr>
              <a:t>14</a:t>
            </a:r>
          </a:p>
        </p:txBody>
      </p:sp>
      <p:sp>
        <p:nvSpPr>
          <p:cNvPr id="36" name="Rectangle 35">
            <a:extLst>
              <a:ext uri="{FF2B5EF4-FFF2-40B4-BE49-F238E27FC236}">
                <a16:creationId xmlns:a16="http://schemas.microsoft.com/office/drawing/2014/main" id="{966B982A-772C-4452-98A5-83744FC19248}"/>
              </a:ext>
            </a:extLst>
          </p:cNvPr>
          <p:cNvSpPr/>
          <p:nvPr/>
        </p:nvSpPr>
        <p:spPr>
          <a:xfrm>
            <a:off x="1238855" y="139765"/>
            <a:ext cx="3560590" cy="584775"/>
          </a:xfrm>
          <a:prstGeom prst="rect">
            <a:avLst/>
          </a:prstGeom>
        </p:spPr>
        <p:txBody>
          <a:bodyPr wrap="none">
            <a:spAutoFit/>
          </a:bodyPr>
          <a:lstStyle/>
          <a:p>
            <a:pPr defTabSz="1219170">
              <a:buClr>
                <a:srgbClr val="000000"/>
              </a:buClr>
              <a:buSzPts val="6000"/>
            </a:pPr>
            <a:r>
              <a:rPr lang="en-US" sz="3200" b="1" kern="0" dirty="0">
                <a:solidFill>
                  <a:srgbClr val="000000"/>
                </a:solidFill>
                <a:latin typeface="Quicksand Medium"/>
                <a:ea typeface="Calibri"/>
                <a:cs typeface="Arial" panose="020B0604020202020204" pitchFamily="34" charset="0"/>
                <a:sym typeface="Calibri"/>
              </a:rPr>
              <a:t>Carabiner Modeling</a:t>
            </a:r>
          </a:p>
        </p:txBody>
      </p:sp>
    </p:spTree>
    <p:extLst>
      <p:ext uri="{BB962C8B-B14F-4D97-AF65-F5344CB8AC3E}">
        <p14:creationId xmlns:p14="http://schemas.microsoft.com/office/powerpoint/2010/main" val="1779396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10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grpSp>
        <p:nvGrpSpPr>
          <p:cNvPr id="15" name="Group 14">
            <a:extLst>
              <a:ext uri="{FF2B5EF4-FFF2-40B4-BE49-F238E27FC236}">
                <a16:creationId xmlns:a16="http://schemas.microsoft.com/office/drawing/2014/main" id="{1FB51CF0-74C4-09CF-40AB-45953C6B72BC}"/>
              </a:ext>
            </a:extLst>
          </p:cNvPr>
          <p:cNvGrpSpPr>
            <a:grpSpLocks noChangeAspect="1"/>
          </p:cNvGrpSpPr>
          <p:nvPr/>
        </p:nvGrpSpPr>
        <p:grpSpPr>
          <a:xfrm>
            <a:off x="1386990" y="991477"/>
            <a:ext cx="1470509" cy="1363491"/>
            <a:chOff x="0" y="-2057"/>
            <a:chExt cx="457200" cy="429260"/>
          </a:xfrm>
        </p:grpSpPr>
        <p:sp>
          <p:nvSpPr>
            <p:cNvPr id="16" name="Rectangle: Rounded Corners 15">
              <a:extLst>
                <a:ext uri="{FF2B5EF4-FFF2-40B4-BE49-F238E27FC236}">
                  <a16:creationId xmlns:a16="http://schemas.microsoft.com/office/drawing/2014/main" id="{E17FDF0F-31D1-C83E-9AAB-6C37B94FF6C0}"/>
                </a:ext>
              </a:extLst>
            </p:cNvPr>
            <p:cNvSpPr>
              <a:spLocks/>
            </p:cNvSpPr>
            <p:nvPr/>
          </p:nvSpPr>
          <p:spPr>
            <a:xfrm>
              <a:off x="0" y="-2057"/>
              <a:ext cx="457200" cy="429260"/>
            </a:xfrm>
            <a:prstGeom prst="roundRect">
              <a:avLst>
                <a:gd name="adj" fmla="val 8558"/>
              </a:avLst>
            </a:prstGeom>
            <a:solidFill>
              <a:srgbClr val="E7E7E7"/>
            </a:solidFill>
            <a:ln w="25400">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latin typeface="Quicksand Medium"/>
              </a:endParaRPr>
            </a:p>
          </p:txBody>
        </p:sp>
        <p:grpSp>
          <p:nvGrpSpPr>
            <p:cNvPr id="17" name="Group 16">
              <a:extLst>
                <a:ext uri="{FF2B5EF4-FFF2-40B4-BE49-F238E27FC236}">
                  <a16:creationId xmlns:a16="http://schemas.microsoft.com/office/drawing/2014/main" id="{710DE082-F3A1-10A8-3812-70F65E97BCDD}"/>
                </a:ext>
              </a:extLst>
            </p:cNvPr>
            <p:cNvGrpSpPr/>
            <p:nvPr/>
          </p:nvGrpSpPr>
          <p:grpSpPr>
            <a:xfrm>
              <a:off x="46567" y="33866"/>
              <a:ext cx="354966" cy="353062"/>
              <a:chOff x="0" y="0"/>
              <a:chExt cx="355389" cy="353272"/>
            </a:xfrm>
          </p:grpSpPr>
          <p:sp>
            <p:nvSpPr>
              <p:cNvPr id="18" name="Arrow: Right 17">
                <a:extLst>
                  <a:ext uri="{FF2B5EF4-FFF2-40B4-BE49-F238E27FC236}">
                    <a16:creationId xmlns:a16="http://schemas.microsoft.com/office/drawing/2014/main" id="{BB650BDE-182B-0FBD-C1A0-2EAD0E12EFFE}"/>
                  </a:ext>
                </a:extLst>
              </p:cNvPr>
              <p:cNvSpPr>
                <a:spLocks/>
              </p:cNvSpPr>
              <p:nvPr/>
            </p:nvSpPr>
            <p:spPr>
              <a:xfrm>
                <a:off x="220134" y="121073"/>
                <a:ext cx="135255" cy="117475"/>
              </a:xfrm>
              <a:prstGeom prst="rightArrow">
                <a:avLst>
                  <a:gd name="adj1" fmla="val 42109"/>
                  <a:gd name="adj2" fmla="val 68175"/>
                </a:avLst>
              </a:prstGeom>
              <a:solidFill>
                <a:srgbClr val="FF0000"/>
              </a:solidFill>
              <a:ln w="12700">
                <a:solidFill>
                  <a:schemeClr val="tx1">
                    <a:alpha val="98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Quicksand Medium"/>
                </a:endParaRPr>
              </a:p>
            </p:txBody>
          </p:sp>
          <p:sp>
            <p:nvSpPr>
              <p:cNvPr id="19" name="Arrow: Right 18">
                <a:extLst>
                  <a:ext uri="{FF2B5EF4-FFF2-40B4-BE49-F238E27FC236}">
                    <a16:creationId xmlns:a16="http://schemas.microsoft.com/office/drawing/2014/main" id="{BC53E287-5487-0A7C-B9BE-3C1DBCB80407}"/>
                  </a:ext>
                </a:extLst>
              </p:cNvPr>
              <p:cNvSpPr>
                <a:spLocks/>
              </p:cNvSpPr>
              <p:nvPr/>
            </p:nvSpPr>
            <p:spPr>
              <a:xfrm rot="10800000">
                <a:off x="0" y="121073"/>
                <a:ext cx="135255" cy="117475"/>
              </a:xfrm>
              <a:prstGeom prst="rightArrow">
                <a:avLst>
                  <a:gd name="adj1" fmla="val 42109"/>
                  <a:gd name="adj2" fmla="val 68175"/>
                </a:avLst>
              </a:prstGeom>
              <a:solidFill>
                <a:srgbClr val="FF0000"/>
              </a:solidFill>
              <a:ln w="12700">
                <a:solidFill>
                  <a:schemeClr val="tx1">
                    <a:alpha val="98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Quicksand Medium"/>
                </a:endParaRPr>
              </a:p>
            </p:txBody>
          </p:sp>
          <p:sp>
            <p:nvSpPr>
              <p:cNvPr id="20" name="Arrow: Right 19">
                <a:extLst>
                  <a:ext uri="{FF2B5EF4-FFF2-40B4-BE49-F238E27FC236}">
                    <a16:creationId xmlns:a16="http://schemas.microsoft.com/office/drawing/2014/main" id="{935875D5-0C6B-391C-31A4-35171ED8A80F}"/>
                  </a:ext>
                </a:extLst>
              </p:cNvPr>
              <p:cNvSpPr>
                <a:spLocks/>
              </p:cNvSpPr>
              <p:nvPr/>
            </p:nvSpPr>
            <p:spPr>
              <a:xfrm rot="16200000">
                <a:off x="112183" y="8890"/>
                <a:ext cx="135255" cy="117475"/>
              </a:xfrm>
              <a:prstGeom prst="rightArrow">
                <a:avLst>
                  <a:gd name="adj1" fmla="val 42109"/>
                  <a:gd name="adj2" fmla="val 68175"/>
                </a:avLst>
              </a:prstGeom>
              <a:solidFill>
                <a:srgbClr val="FF0000"/>
              </a:solidFill>
              <a:ln w="12700">
                <a:solidFill>
                  <a:schemeClr val="tx1">
                    <a:alpha val="98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Quicksand Medium"/>
                </a:endParaRPr>
              </a:p>
            </p:txBody>
          </p:sp>
          <p:sp>
            <p:nvSpPr>
              <p:cNvPr id="21" name="Arrow: Right 20">
                <a:extLst>
                  <a:ext uri="{FF2B5EF4-FFF2-40B4-BE49-F238E27FC236}">
                    <a16:creationId xmlns:a16="http://schemas.microsoft.com/office/drawing/2014/main" id="{0BBC375D-57CA-1583-797E-CF08751638BD}"/>
                  </a:ext>
                </a:extLst>
              </p:cNvPr>
              <p:cNvSpPr>
                <a:spLocks/>
              </p:cNvSpPr>
              <p:nvPr/>
            </p:nvSpPr>
            <p:spPr>
              <a:xfrm rot="5400000">
                <a:off x="112183" y="226907"/>
                <a:ext cx="135255" cy="117475"/>
              </a:xfrm>
              <a:prstGeom prst="rightArrow">
                <a:avLst>
                  <a:gd name="adj1" fmla="val 42109"/>
                  <a:gd name="adj2" fmla="val 68175"/>
                </a:avLst>
              </a:prstGeom>
              <a:solidFill>
                <a:srgbClr val="FF0000"/>
              </a:solidFill>
              <a:ln w="12700">
                <a:solidFill>
                  <a:schemeClr val="tx1">
                    <a:alpha val="98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Quicksand Medium"/>
                </a:endParaRPr>
              </a:p>
            </p:txBody>
          </p:sp>
        </p:grpSp>
      </p:grpSp>
      <p:sp>
        <p:nvSpPr>
          <p:cNvPr id="7" name="Rectangle 6">
            <a:extLst>
              <a:ext uri="{FF2B5EF4-FFF2-40B4-BE49-F238E27FC236}">
                <a16:creationId xmlns:a16="http://schemas.microsoft.com/office/drawing/2014/main" id="{1B95F061-17F9-4088-B733-E42FDEB87CED}"/>
              </a:ext>
            </a:extLst>
          </p:cNvPr>
          <p:cNvSpPr/>
          <p:nvPr/>
        </p:nvSpPr>
        <p:spPr>
          <a:xfrm>
            <a:off x="1292923" y="2566489"/>
            <a:ext cx="3295906" cy="3477875"/>
          </a:xfrm>
          <a:prstGeom prst="rect">
            <a:avLst/>
          </a:prstGeom>
        </p:spPr>
        <p:txBody>
          <a:bodyPr wrap="square">
            <a:spAutoFit/>
          </a:bodyPr>
          <a:lstStyle/>
          <a:p>
            <a:pPr defTabSz="1219170">
              <a:buClr>
                <a:srgbClr val="000000"/>
              </a:buClr>
              <a:buSzPts val="6000"/>
            </a:pPr>
            <a:r>
              <a:rPr lang="en-US" sz="2200" kern="0" dirty="0">
                <a:solidFill>
                  <a:srgbClr val="000000"/>
                </a:solidFill>
                <a:latin typeface="Quicksand Medium"/>
                <a:ea typeface="Calibri"/>
                <a:cs typeface="Calibri"/>
                <a:sym typeface="Calibri"/>
              </a:rPr>
              <a:t>Then insert the cutter by copying and pasting the group. Then take the bottom end of the stray line and use that point to move it to the bottom of the extending line coming out of the face of the carabiner.</a:t>
            </a:r>
          </a:p>
        </p:txBody>
      </p:sp>
      <p:sp>
        <p:nvSpPr>
          <p:cNvPr id="12" name="TextBox 11">
            <a:extLst>
              <a:ext uri="{FF2B5EF4-FFF2-40B4-BE49-F238E27FC236}">
                <a16:creationId xmlns:a16="http://schemas.microsoft.com/office/drawing/2014/main" id="{EC4518A4-69A3-4113-990E-7B2E4E2B74CF}"/>
              </a:ext>
            </a:extLst>
          </p:cNvPr>
          <p:cNvSpPr txBox="1"/>
          <p:nvPr/>
        </p:nvSpPr>
        <p:spPr>
          <a:xfrm>
            <a:off x="181378" y="6290685"/>
            <a:ext cx="856444" cy="379656"/>
          </a:xfrm>
          <a:prstGeom prst="rect">
            <a:avLst/>
          </a:prstGeom>
          <a:noFill/>
        </p:spPr>
        <p:txBody>
          <a:bodyPr wrap="square" rtlCol="0">
            <a:spAutoFit/>
          </a:bodyPr>
          <a:lstStyle/>
          <a:p>
            <a:pPr defTabSz="1219170">
              <a:buClr>
                <a:srgbClr val="000000"/>
              </a:buClr>
            </a:pPr>
            <a:r>
              <a:rPr lang="en-US" sz="1867" kern="0" dirty="0">
                <a:solidFill>
                  <a:srgbClr val="000000"/>
                </a:solidFill>
                <a:latin typeface="Quicksand Medium"/>
                <a:cs typeface="Arial"/>
                <a:sym typeface="Arial"/>
              </a:rPr>
              <a:t>15 </a:t>
            </a:r>
          </a:p>
        </p:txBody>
      </p:sp>
      <p:sp>
        <p:nvSpPr>
          <p:cNvPr id="36" name="Rectangle 35">
            <a:extLst>
              <a:ext uri="{FF2B5EF4-FFF2-40B4-BE49-F238E27FC236}">
                <a16:creationId xmlns:a16="http://schemas.microsoft.com/office/drawing/2014/main" id="{966B982A-772C-4452-98A5-83744FC19248}"/>
              </a:ext>
            </a:extLst>
          </p:cNvPr>
          <p:cNvSpPr/>
          <p:nvPr/>
        </p:nvSpPr>
        <p:spPr>
          <a:xfrm>
            <a:off x="1238855" y="139765"/>
            <a:ext cx="3560590" cy="584775"/>
          </a:xfrm>
          <a:prstGeom prst="rect">
            <a:avLst/>
          </a:prstGeom>
        </p:spPr>
        <p:txBody>
          <a:bodyPr wrap="none">
            <a:spAutoFit/>
          </a:bodyPr>
          <a:lstStyle/>
          <a:p>
            <a:pPr defTabSz="1219170">
              <a:buClr>
                <a:srgbClr val="000000"/>
              </a:buClr>
              <a:buSzPts val="6000"/>
            </a:pPr>
            <a:r>
              <a:rPr lang="en-US" sz="3200" b="1" kern="0" dirty="0">
                <a:solidFill>
                  <a:srgbClr val="000000"/>
                </a:solidFill>
                <a:latin typeface="Quicksand Medium"/>
                <a:ea typeface="Calibri"/>
                <a:cs typeface="Arial" panose="020B0604020202020204" pitchFamily="34" charset="0"/>
                <a:sym typeface="Calibri"/>
              </a:rPr>
              <a:t>Carabiner Modeling</a:t>
            </a:r>
          </a:p>
        </p:txBody>
      </p:sp>
      <p:pic>
        <p:nvPicPr>
          <p:cNvPr id="3" name="Picture 2">
            <a:extLst>
              <a:ext uri="{FF2B5EF4-FFF2-40B4-BE49-F238E27FC236}">
                <a16:creationId xmlns:a16="http://schemas.microsoft.com/office/drawing/2014/main" id="{65B98D50-5E4A-91CA-0937-7BB9B60F749A}"/>
              </a:ext>
            </a:extLst>
          </p:cNvPr>
          <p:cNvPicPr>
            <a:picLocks noChangeAspect="1"/>
          </p:cNvPicPr>
          <p:nvPr/>
        </p:nvPicPr>
        <p:blipFill rotWithShape="1">
          <a:blip r:embed="rId3"/>
          <a:srcRect t="404" b="-1"/>
          <a:stretch/>
        </p:blipFill>
        <p:spPr>
          <a:xfrm>
            <a:off x="4953001" y="991477"/>
            <a:ext cx="6896099" cy="4279362"/>
          </a:xfrm>
          <a:prstGeom prst="rect">
            <a:avLst/>
          </a:prstGeom>
        </p:spPr>
      </p:pic>
      <p:pic>
        <p:nvPicPr>
          <p:cNvPr id="5" name="Picture 4" descr="A screenshot of a computer&#10;&#10;Description automatically generated with low confidence">
            <a:extLst>
              <a:ext uri="{FF2B5EF4-FFF2-40B4-BE49-F238E27FC236}">
                <a16:creationId xmlns:a16="http://schemas.microsoft.com/office/drawing/2014/main" id="{07CEE91A-8047-2A3C-F283-DCFAC2CB36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7900" y="1002878"/>
            <a:ext cx="6900472" cy="4279362"/>
          </a:xfrm>
          <a:prstGeom prst="rect">
            <a:avLst/>
          </a:prstGeom>
        </p:spPr>
      </p:pic>
    </p:spTree>
    <p:extLst>
      <p:ext uri="{BB962C8B-B14F-4D97-AF65-F5344CB8AC3E}">
        <p14:creationId xmlns:p14="http://schemas.microsoft.com/office/powerpoint/2010/main" val="949541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10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grpSp>
        <p:nvGrpSpPr>
          <p:cNvPr id="2" name="Group 1">
            <a:extLst>
              <a:ext uri="{FF2B5EF4-FFF2-40B4-BE49-F238E27FC236}">
                <a16:creationId xmlns:a16="http://schemas.microsoft.com/office/drawing/2014/main" id="{232A07D9-EFFE-D225-757B-1DA8161859A7}"/>
              </a:ext>
            </a:extLst>
          </p:cNvPr>
          <p:cNvGrpSpPr/>
          <p:nvPr/>
        </p:nvGrpSpPr>
        <p:grpSpPr>
          <a:xfrm>
            <a:off x="1382660" y="989956"/>
            <a:ext cx="1442312" cy="1384706"/>
            <a:chOff x="0" y="0"/>
            <a:chExt cx="457200" cy="429260"/>
          </a:xfrm>
        </p:grpSpPr>
        <p:sp>
          <p:nvSpPr>
            <p:cNvPr id="4" name="Rectangle: Rounded Corners 3">
              <a:extLst>
                <a:ext uri="{FF2B5EF4-FFF2-40B4-BE49-F238E27FC236}">
                  <a16:creationId xmlns:a16="http://schemas.microsoft.com/office/drawing/2014/main" id="{FF3C2369-4AC5-3B94-B3EC-E28061531EDB}"/>
                </a:ext>
              </a:extLst>
            </p:cNvPr>
            <p:cNvSpPr>
              <a:spLocks/>
            </p:cNvSpPr>
            <p:nvPr/>
          </p:nvSpPr>
          <p:spPr>
            <a:xfrm>
              <a:off x="0" y="0"/>
              <a:ext cx="457200" cy="429260"/>
            </a:xfrm>
            <a:prstGeom prst="roundRect">
              <a:avLst>
                <a:gd name="adj" fmla="val 8558"/>
              </a:avLst>
            </a:prstGeom>
            <a:solidFill>
              <a:srgbClr val="E7E7E7"/>
            </a:solidFill>
            <a:ln w="25400">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Quicksand Medium"/>
              </a:endParaRPr>
            </a:p>
          </p:txBody>
        </p:sp>
        <p:grpSp>
          <p:nvGrpSpPr>
            <p:cNvPr id="5" name="Group 4">
              <a:extLst>
                <a:ext uri="{FF2B5EF4-FFF2-40B4-BE49-F238E27FC236}">
                  <a16:creationId xmlns:a16="http://schemas.microsoft.com/office/drawing/2014/main" id="{750B0AF0-6A52-5E56-82E1-F3A5D76831C5}"/>
                </a:ext>
              </a:extLst>
            </p:cNvPr>
            <p:cNvGrpSpPr>
              <a:grpSpLocks noChangeAspect="1"/>
            </p:cNvGrpSpPr>
            <p:nvPr/>
          </p:nvGrpSpPr>
          <p:grpSpPr>
            <a:xfrm>
              <a:off x="140043" y="90616"/>
              <a:ext cx="137160" cy="246888"/>
              <a:chOff x="0" y="0"/>
              <a:chExt cx="196303" cy="353294"/>
            </a:xfrm>
          </p:grpSpPr>
          <p:sp>
            <p:nvSpPr>
              <p:cNvPr id="6" name="Isosceles Triangle 137">
                <a:extLst>
                  <a:ext uri="{FF2B5EF4-FFF2-40B4-BE49-F238E27FC236}">
                    <a16:creationId xmlns:a16="http://schemas.microsoft.com/office/drawing/2014/main" id="{74765186-2860-AF4A-7BC0-0D3509A27B9C}"/>
                  </a:ext>
                </a:extLst>
              </p:cNvPr>
              <p:cNvSpPr/>
              <p:nvPr/>
            </p:nvSpPr>
            <p:spPr>
              <a:xfrm rot="20310584">
                <a:off x="0" y="0"/>
                <a:ext cx="182826" cy="241401"/>
              </a:xfrm>
              <a:custGeom>
                <a:avLst/>
                <a:gdLst>
                  <a:gd name="connsiteX0" fmla="*/ 0 w 154940"/>
                  <a:gd name="connsiteY0" fmla="*/ 183515 h 183515"/>
                  <a:gd name="connsiteX1" fmla="*/ 77470 w 154940"/>
                  <a:gd name="connsiteY1" fmla="*/ 0 h 183515"/>
                  <a:gd name="connsiteX2" fmla="*/ 154940 w 154940"/>
                  <a:gd name="connsiteY2" fmla="*/ 183515 h 183515"/>
                  <a:gd name="connsiteX3" fmla="*/ 0 w 154940"/>
                  <a:gd name="connsiteY3" fmla="*/ 183515 h 183515"/>
                  <a:gd name="connsiteX0" fmla="*/ 0 w 95965"/>
                  <a:gd name="connsiteY0" fmla="*/ 183515 h 183515"/>
                  <a:gd name="connsiteX1" fmla="*/ 77470 w 95965"/>
                  <a:gd name="connsiteY1" fmla="*/ 0 h 183515"/>
                  <a:gd name="connsiteX2" fmla="*/ 95965 w 95965"/>
                  <a:gd name="connsiteY2" fmla="*/ 170877 h 183515"/>
                  <a:gd name="connsiteX3" fmla="*/ 0 w 95965"/>
                  <a:gd name="connsiteY3" fmla="*/ 183515 h 183515"/>
                  <a:gd name="connsiteX0" fmla="*/ 0 w 171246"/>
                  <a:gd name="connsiteY0" fmla="*/ 183515 h 223478"/>
                  <a:gd name="connsiteX1" fmla="*/ 77470 w 171246"/>
                  <a:gd name="connsiteY1" fmla="*/ 0 h 223478"/>
                  <a:gd name="connsiteX2" fmla="*/ 171246 w 171246"/>
                  <a:gd name="connsiteY2" fmla="*/ 223478 h 223478"/>
                  <a:gd name="connsiteX3" fmla="*/ 0 w 171246"/>
                  <a:gd name="connsiteY3" fmla="*/ 183515 h 223478"/>
                  <a:gd name="connsiteX0" fmla="*/ 0 w 171246"/>
                  <a:gd name="connsiteY0" fmla="*/ 183515 h 223478"/>
                  <a:gd name="connsiteX1" fmla="*/ 77470 w 171246"/>
                  <a:gd name="connsiteY1" fmla="*/ 0 h 223478"/>
                  <a:gd name="connsiteX2" fmla="*/ 171246 w 171246"/>
                  <a:gd name="connsiteY2" fmla="*/ 223478 h 223478"/>
                  <a:gd name="connsiteX3" fmla="*/ 0 w 171246"/>
                  <a:gd name="connsiteY3" fmla="*/ 183515 h 223478"/>
                  <a:gd name="connsiteX0" fmla="*/ 0 w 173834"/>
                  <a:gd name="connsiteY0" fmla="*/ 222462 h 224019"/>
                  <a:gd name="connsiteX1" fmla="*/ 80058 w 173834"/>
                  <a:gd name="connsiteY1" fmla="*/ 0 h 224019"/>
                  <a:gd name="connsiteX2" fmla="*/ 173834 w 173834"/>
                  <a:gd name="connsiteY2" fmla="*/ 223478 h 224019"/>
                  <a:gd name="connsiteX3" fmla="*/ 0 w 173834"/>
                  <a:gd name="connsiteY3" fmla="*/ 222462 h 224019"/>
                  <a:gd name="connsiteX0" fmla="*/ 0 w 173834"/>
                  <a:gd name="connsiteY0" fmla="*/ 222462 h 223478"/>
                  <a:gd name="connsiteX1" fmla="*/ 80058 w 173834"/>
                  <a:gd name="connsiteY1" fmla="*/ 0 h 223478"/>
                  <a:gd name="connsiteX2" fmla="*/ 173834 w 173834"/>
                  <a:gd name="connsiteY2" fmla="*/ 223478 h 223478"/>
                  <a:gd name="connsiteX3" fmla="*/ 0 w 173834"/>
                  <a:gd name="connsiteY3" fmla="*/ 222462 h 223478"/>
                  <a:gd name="connsiteX0" fmla="*/ 0 w 179881"/>
                  <a:gd name="connsiteY0" fmla="*/ 237789 h 237789"/>
                  <a:gd name="connsiteX1" fmla="*/ 86105 w 179881"/>
                  <a:gd name="connsiteY1" fmla="*/ 0 h 237789"/>
                  <a:gd name="connsiteX2" fmla="*/ 179881 w 179881"/>
                  <a:gd name="connsiteY2" fmla="*/ 223478 h 237789"/>
                  <a:gd name="connsiteX3" fmla="*/ 0 w 179881"/>
                  <a:gd name="connsiteY3" fmla="*/ 237789 h 237789"/>
                  <a:gd name="connsiteX0" fmla="*/ 0 w 179881"/>
                  <a:gd name="connsiteY0" fmla="*/ 237789 h 237789"/>
                  <a:gd name="connsiteX1" fmla="*/ 86105 w 179881"/>
                  <a:gd name="connsiteY1" fmla="*/ 0 h 237789"/>
                  <a:gd name="connsiteX2" fmla="*/ 179881 w 179881"/>
                  <a:gd name="connsiteY2" fmla="*/ 223478 h 237789"/>
                  <a:gd name="connsiteX3" fmla="*/ 0 w 179881"/>
                  <a:gd name="connsiteY3" fmla="*/ 237789 h 237789"/>
                  <a:gd name="connsiteX0" fmla="*/ 0 w 179881"/>
                  <a:gd name="connsiteY0" fmla="*/ 237789 h 237789"/>
                  <a:gd name="connsiteX1" fmla="*/ 86105 w 179881"/>
                  <a:gd name="connsiteY1" fmla="*/ 0 h 237789"/>
                  <a:gd name="connsiteX2" fmla="*/ 179881 w 179881"/>
                  <a:gd name="connsiteY2" fmla="*/ 223478 h 237789"/>
                  <a:gd name="connsiteX3" fmla="*/ 0 w 179881"/>
                  <a:gd name="connsiteY3" fmla="*/ 237789 h 237789"/>
                  <a:gd name="connsiteX0" fmla="*/ 0 w 183673"/>
                  <a:gd name="connsiteY0" fmla="*/ 237789 h 237789"/>
                  <a:gd name="connsiteX1" fmla="*/ 86105 w 183673"/>
                  <a:gd name="connsiteY1" fmla="*/ 0 h 237789"/>
                  <a:gd name="connsiteX2" fmla="*/ 183673 w 183673"/>
                  <a:gd name="connsiteY2" fmla="*/ 228376 h 237789"/>
                  <a:gd name="connsiteX3" fmla="*/ 0 w 183673"/>
                  <a:gd name="connsiteY3" fmla="*/ 237789 h 237789"/>
                  <a:gd name="connsiteX0" fmla="*/ 0 w 183673"/>
                  <a:gd name="connsiteY0" fmla="*/ 237789 h 237789"/>
                  <a:gd name="connsiteX1" fmla="*/ 86105 w 183673"/>
                  <a:gd name="connsiteY1" fmla="*/ 0 h 237789"/>
                  <a:gd name="connsiteX2" fmla="*/ 183673 w 183673"/>
                  <a:gd name="connsiteY2" fmla="*/ 228376 h 237789"/>
                  <a:gd name="connsiteX3" fmla="*/ 0 w 183673"/>
                  <a:gd name="connsiteY3" fmla="*/ 237789 h 237789"/>
                </a:gdLst>
                <a:ahLst/>
                <a:cxnLst>
                  <a:cxn ang="0">
                    <a:pos x="connsiteX0" y="connsiteY0"/>
                  </a:cxn>
                  <a:cxn ang="0">
                    <a:pos x="connsiteX1" y="connsiteY1"/>
                  </a:cxn>
                  <a:cxn ang="0">
                    <a:pos x="connsiteX2" y="connsiteY2"/>
                  </a:cxn>
                  <a:cxn ang="0">
                    <a:pos x="connsiteX3" y="connsiteY3"/>
                  </a:cxn>
                </a:cxnLst>
                <a:rect l="l" t="t" r="r" b="b"/>
                <a:pathLst>
                  <a:path w="183673" h="237789">
                    <a:moveTo>
                      <a:pt x="0" y="237789"/>
                    </a:moveTo>
                    <a:cubicBezTo>
                      <a:pt x="24296" y="158917"/>
                      <a:pt x="57403" y="79263"/>
                      <a:pt x="86105" y="0"/>
                    </a:cubicBezTo>
                    <a:lnTo>
                      <a:pt x="183673" y="228376"/>
                    </a:lnTo>
                    <a:cubicBezTo>
                      <a:pt x="96888" y="171410"/>
                      <a:pt x="31485" y="213335"/>
                      <a:pt x="0" y="237789"/>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a:solidFill>
                      <a:srgbClr val="000000"/>
                    </a:solidFill>
                    <a:effectLst/>
                    <a:latin typeface="Quicksand Medium"/>
                    <a:ea typeface="Calibri" panose="020F0502020204030204" pitchFamily="34" charset="0"/>
                    <a:cs typeface="Times New Roman" panose="02020603050405020304" pitchFamily="18" charset="0"/>
                  </a:rPr>
                  <a:t> </a:t>
                </a:r>
                <a:endParaRPr lang="en-US" sz="1100">
                  <a:effectLst/>
                  <a:latin typeface="Quicksand Medium"/>
                  <a:ea typeface="Calibri" panose="020F0502020204030204" pitchFamily="34"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F258D046-7C16-FA15-8F6E-81A224B3F329}"/>
                  </a:ext>
                </a:extLst>
              </p:cNvPr>
              <p:cNvCxnSpPr/>
              <p:nvPr/>
            </p:nvCxnSpPr>
            <p:spPr>
              <a:xfrm>
                <a:off x="91040" y="126766"/>
                <a:ext cx="105263" cy="226528"/>
              </a:xfrm>
              <a:prstGeom prst="line">
                <a:avLst/>
              </a:prstGeom>
              <a:ln w="63500"/>
              <a:effectLst/>
            </p:spPr>
            <p:style>
              <a:lnRef idx="1">
                <a:schemeClr val="dk1"/>
              </a:lnRef>
              <a:fillRef idx="0">
                <a:schemeClr val="dk1"/>
              </a:fillRef>
              <a:effectRef idx="0">
                <a:schemeClr val="dk1"/>
              </a:effectRef>
              <a:fontRef idx="minor">
                <a:schemeClr val="tx1"/>
              </a:fontRef>
            </p:style>
          </p:cxnSp>
        </p:grpSp>
      </p:grpSp>
      <p:sp>
        <p:nvSpPr>
          <p:cNvPr id="7" name="Rectangle 6">
            <a:extLst>
              <a:ext uri="{FF2B5EF4-FFF2-40B4-BE49-F238E27FC236}">
                <a16:creationId xmlns:a16="http://schemas.microsoft.com/office/drawing/2014/main" id="{1B95F061-17F9-4088-B733-E42FDEB87CED}"/>
              </a:ext>
            </a:extLst>
          </p:cNvPr>
          <p:cNvSpPr/>
          <p:nvPr/>
        </p:nvSpPr>
        <p:spPr>
          <a:xfrm>
            <a:off x="1292922" y="2566489"/>
            <a:ext cx="3317177" cy="1569660"/>
          </a:xfrm>
          <a:prstGeom prst="rect">
            <a:avLst/>
          </a:prstGeom>
        </p:spPr>
        <p:txBody>
          <a:bodyPr wrap="square">
            <a:spAutoFit/>
          </a:bodyPr>
          <a:lstStyle/>
          <a:p>
            <a:pPr defTabSz="1219170">
              <a:buClr>
                <a:srgbClr val="000000"/>
              </a:buClr>
              <a:buSzPts val="6000"/>
            </a:pPr>
            <a:r>
              <a:rPr lang="en-US" sz="2400" kern="0" dirty="0">
                <a:solidFill>
                  <a:srgbClr val="000000"/>
                </a:solidFill>
                <a:latin typeface="Quicksand Medium"/>
                <a:ea typeface="Calibri"/>
                <a:cs typeface="Calibri"/>
                <a:sym typeface="Calibri"/>
              </a:rPr>
              <a:t>Select the entire object, right click and intersect faces with selection.</a:t>
            </a:r>
          </a:p>
        </p:txBody>
      </p:sp>
      <p:sp>
        <p:nvSpPr>
          <p:cNvPr id="12" name="TextBox 11">
            <a:extLst>
              <a:ext uri="{FF2B5EF4-FFF2-40B4-BE49-F238E27FC236}">
                <a16:creationId xmlns:a16="http://schemas.microsoft.com/office/drawing/2014/main" id="{EC4518A4-69A3-4113-990E-7B2E4E2B74CF}"/>
              </a:ext>
            </a:extLst>
          </p:cNvPr>
          <p:cNvSpPr txBox="1"/>
          <p:nvPr/>
        </p:nvSpPr>
        <p:spPr>
          <a:xfrm>
            <a:off x="181378" y="6290685"/>
            <a:ext cx="856444" cy="379656"/>
          </a:xfrm>
          <a:prstGeom prst="rect">
            <a:avLst/>
          </a:prstGeom>
          <a:noFill/>
        </p:spPr>
        <p:txBody>
          <a:bodyPr wrap="square" rtlCol="0">
            <a:spAutoFit/>
          </a:bodyPr>
          <a:lstStyle/>
          <a:p>
            <a:pPr defTabSz="1219170">
              <a:buClr>
                <a:srgbClr val="000000"/>
              </a:buClr>
            </a:pPr>
            <a:r>
              <a:rPr lang="en-US" sz="1867" kern="0" dirty="0">
                <a:solidFill>
                  <a:srgbClr val="000000"/>
                </a:solidFill>
                <a:latin typeface="Quicksand Medium"/>
                <a:cs typeface="Arial"/>
                <a:sym typeface="Arial"/>
              </a:rPr>
              <a:t>16 </a:t>
            </a:r>
          </a:p>
        </p:txBody>
      </p:sp>
      <p:sp>
        <p:nvSpPr>
          <p:cNvPr id="13" name="Rectangle 12">
            <a:extLst>
              <a:ext uri="{FF2B5EF4-FFF2-40B4-BE49-F238E27FC236}">
                <a16:creationId xmlns:a16="http://schemas.microsoft.com/office/drawing/2014/main" id="{06C6C9B7-D054-4A54-92B9-D6958C6A63BE}"/>
              </a:ext>
            </a:extLst>
          </p:cNvPr>
          <p:cNvSpPr/>
          <p:nvPr/>
        </p:nvSpPr>
        <p:spPr>
          <a:xfrm>
            <a:off x="1285125" y="4256408"/>
            <a:ext cx="3493844" cy="1200329"/>
          </a:xfrm>
          <a:prstGeom prst="rect">
            <a:avLst/>
          </a:prstGeom>
        </p:spPr>
        <p:txBody>
          <a:bodyPr wrap="square">
            <a:spAutoFit/>
          </a:bodyPr>
          <a:lstStyle/>
          <a:p>
            <a:pPr defTabSz="1219170">
              <a:buClr>
                <a:srgbClr val="000000"/>
              </a:buClr>
              <a:buSzPts val="6000"/>
            </a:pPr>
            <a:r>
              <a:rPr lang="en-US" sz="2400" kern="0" dirty="0">
                <a:solidFill>
                  <a:srgbClr val="000000"/>
                </a:solidFill>
                <a:latin typeface="Quicksand Medium"/>
                <a:ea typeface="Calibri"/>
                <a:cs typeface="Calibri"/>
                <a:sym typeface="Calibri"/>
              </a:rPr>
              <a:t>Then select the entire carabiner, and right click and explode.</a:t>
            </a:r>
          </a:p>
        </p:txBody>
      </p:sp>
      <p:sp>
        <p:nvSpPr>
          <p:cNvPr id="36" name="Rectangle 35">
            <a:extLst>
              <a:ext uri="{FF2B5EF4-FFF2-40B4-BE49-F238E27FC236}">
                <a16:creationId xmlns:a16="http://schemas.microsoft.com/office/drawing/2014/main" id="{966B982A-772C-4452-98A5-83744FC19248}"/>
              </a:ext>
            </a:extLst>
          </p:cNvPr>
          <p:cNvSpPr/>
          <p:nvPr/>
        </p:nvSpPr>
        <p:spPr>
          <a:xfrm>
            <a:off x="1238855" y="139765"/>
            <a:ext cx="3560590" cy="584775"/>
          </a:xfrm>
          <a:prstGeom prst="rect">
            <a:avLst/>
          </a:prstGeom>
        </p:spPr>
        <p:txBody>
          <a:bodyPr wrap="none">
            <a:spAutoFit/>
          </a:bodyPr>
          <a:lstStyle/>
          <a:p>
            <a:pPr defTabSz="1219170">
              <a:buClr>
                <a:srgbClr val="000000"/>
              </a:buClr>
              <a:buSzPts val="6000"/>
            </a:pPr>
            <a:r>
              <a:rPr lang="en-US" sz="3200" b="1" kern="0" dirty="0">
                <a:solidFill>
                  <a:srgbClr val="000000"/>
                </a:solidFill>
                <a:latin typeface="Quicksand Medium"/>
                <a:ea typeface="Calibri"/>
                <a:cs typeface="Arial" panose="020B0604020202020204" pitchFamily="34" charset="0"/>
                <a:sym typeface="Calibri"/>
              </a:rPr>
              <a:t>Carabiner Modeling</a:t>
            </a:r>
          </a:p>
        </p:txBody>
      </p:sp>
      <p:pic>
        <p:nvPicPr>
          <p:cNvPr id="9" name="Picture 8">
            <a:extLst>
              <a:ext uri="{FF2B5EF4-FFF2-40B4-BE49-F238E27FC236}">
                <a16:creationId xmlns:a16="http://schemas.microsoft.com/office/drawing/2014/main" id="{EF4507A4-F5A2-C439-762B-CC654539830B}"/>
              </a:ext>
            </a:extLst>
          </p:cNvPr>
          <p:cNvPicPr>
            <a:picLocks noChangeAspect="1"/>
          </p:cNvPicPr>
          <p:nvPr/>
        </p:nvPicPr>
        <p:blipFill>
          <a:blip r:embed="rId3"/>
          <a:stretch>
            <a:fillRect/>
          </a:stretch>
        </p:blipFill>
        <p:spPr>
          <a:xfrm>
            <a:off x="4962189" y="990600"/>
            <a:ext cx="6886912" cy="4255424"/>
          </a:xfrm>
          <a:prstGeom prst="rect">
            <a:avLst/>
          </a:prstGeom>
        </p:spPr>
      </p:pic>
      <p:pic>
        <p:nvPicPr>
          <p:cNvPr id="11" name="Picture 10" descr="A screenshot of a computer&#10;&#10;Description automatically generated with medium confidence">
            <a:extLst>
              <a:ext uri="{FF2B5EF4-FFF2-40B4-BE49-F238E27FC236}">
                <a16:creationId xmlns:a16="http://schemas.microsoft.com/office/drawing/2014/main" id="{A343F195-3445-6A34-6DA5-F29F7302FC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2188" y="1000539"/>
            <a:ext cx="6886912" cy="4270954"/>
          </a:xfrm>
          <a:prstGeom prst="rect">
            <a:avLst/>
          </a:prstGeom>
        </p:spPr>
      </p:pic>
    </p:spTree>
    <p:extLst>
      <p:ext uri="{BB962C8B-B14F-4D97-AF65-F5344CB8AC3E}">
        <p14:creationId xmlns:p14="http://schemas.microsoft.com/office/powerpoint/2010/main" val="1985602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10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grpSp>
        <p:nvGrpSpPr>
          <p:cNvPr id="3" name="Group 2">
            <a:extLst>
              <a:ext uri="{FF2B5EF4-FFF2-40B4-BE49-F238E27FC236}">
                <a16:creationId xmlns:a16="http://schemas.microsoft.com/office/drawing/2014/main" id="{4FDA6F3D-D4DA-2D3E-A982-3FB21E985CF7}"/>
              </a:ext>
            </a:extLst>
          </p:cNvPr>
          <p:cNvGrpSpPr>
            <a:grpSpLocks noChangeAspect="1"/>
          </p:cNvGrpSpPr>
          <p:nvPr/>
        </p:nvGrpSpPr>
        <p:grpSpPr>
          <a:xfrm>
            <a:off x="1392388" y="1003852"/>
            <a:ext cx="1465112" cy="1395486"/>
            <a:chOff x="811639" y="1331201"/>
            <a:chExt cx="678006" cy="655083"/>
          </a:xfrm>
        </p:grpSpPr>
        <p:sp>
          <p:nvSpPr>
            <p:cNvPr id="11" name="Rectangle: Rounded Corners 10">
              <a:extLst>
                <a:ext uri="{FF2B5EF4-FFF2-40B4-BE49-F238E27FC236}">
                  <a16:creationId xmlns:a16="http://schemas.microsoft.com/office/drawing/2014/main" id="{0B096F6C-BB42-6AB4-8926-92A92102A910}"/>
                </a:ext>
              </a:extLst>
            </p:cNvPr>
            <p:cNvSpPr>
              <a:spLocks/>
            </p:cNvSpPr>
            <p:nvPr/>
          </p:nvSpPr>
          <p:spPr>
            <a:xfrm>
              <a:off x="811639" y="1331201"/>
              <a:ext cx="678006" cy="655083"/>
            </a:xfrm>
            <a:prstGeom prst="roundRect">
              <a:avLst>
                <a:gd name="adj" fmla="val 8558"/>
              </a:avLst>
            </a:prstGeom>
            <a:solidFill>
              <a:srgbClr val="E7E7E7"/>
            </a:solidFill>
            <a:ln w="25400">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Quicksand Medium"/>
              </a:endParaRPr>
            </a:p>
          </p:txBody>
        </p:sp>
        <p:grpSp>
          <p:nvGrpSpPr>
            <p:cNvPr id="23" name="Group 22">
              <a:extLst>
                <a:ext uri="{FF2B5EF4-FFF2-40B4-BE49-F238E27FC236}">
                  <a16:creationId xmlns:a16="http://schemas.microsoft.com/office/drawing/2014/main" id="{09058B05-517F-3F1B-D597-939029881267}"/>
                </a:ext>
              </a:extLst>
            </p:cNvPr>
            <p:cNvGrpSpPr/>
            <p:nvPr/>
          </p:nvGrpSpPr>
          <p:grpSpPr>
            <a:xfrm>
              <a:off x="933347" y="1338862"/>
              <a:ext cx="434402" cy="580026"/>
              <a:chOff x="2309813" y="1227465"/>
              <a:chExt cx="434402" cy="580026"/>
            </a:xfrm>
          </p:grpSpPr>
          <p:grpSp>
            <p:nvGrpSpPr>
              <p:cNvPr id="24" name="Group 23">
                <a:extLst>
                  <a:ext uri="{FF2B5EF4-FFF2-40B4-BE49-F238E27FC236}">
                    <a16:creationId xmlns:a16="http://schemas.microsoft.com/office/drawing/2014/main" id="{32EAB5F4-8774-1E93-B98E-B3112051816A}"/>
                  </a:ext>
                </a:extLst>
              </p:cNvPr>
              <p:cNvGrpSpPr/>
              <p:nvPr/>
            </p:nvGrpSpPr>
            <p:grpSpPr>
              <a:xfrm>
                <a:off x="2309813" y="1318296"/>
                <a:ext cx="434402" cy="489195"/>
                <a:chOff x="887192" y="699646"/>
                <a:chExt cx="434402" cy="489195"/>
              </a:xfrm>
            </p:grpSpPr>
            <p:grpSp>
              <p:nvGrpSpPr>
                <p:cNvPr id="26" name="Group 25">
                  <a:extLst>
                    <a:ext uri="{FF2B5EF4-FFF2-40B4-BE49-F238E27FC236}">
                      <a16:creationId xmlns:a16="http://schemas.microsoft.com/office/drawing/2014/main" id="{77036AF9-436E-C014-919B-6B95479BE84A}"/>
                    </a:ext>
                  </a:extLst>
                </p:cNvPr>
                <p:cNvGrpSpPr/>
                <p:nvPr/>
              </p:nvGrpSpPr>
              <p:grpSpPr>
                <a:xfrm>
                  <a:off x="890687" y="699646"/>
                  <a:ext cx="374900" cy="431052"/>
                  <a:chOff x="890687" y="699646"/>
                  <a:chExt cx="374900" cy="431052"/>
                </a:xfrm>
              </p:grpSpPr>
              <p:sp>
                <p:nvSpPr>
                  <p:cNvPr id="40" name="Flowchart: Manual Input 39">
                    <a:extLst>
                      <a:ext uri="{FF2B5EF4-FFF2-40B4-BE49-F238E27FC236}">
                        <a16:creationId xmlns:a16="http://schemas.microsoft.com/office/drawing/2014/main" id="{97AE42C4-66A6-50D4-D35A-EC755134ED65}"/>
                      </a:ext>
                    </a:extLst>
                  </p:cNvPr>
                  <p:cNvSpPr/>
                  <p:nvPr/>
                </p:nvSpPr>
                <p:spPr>
                  <a:xfrm rot="1355009" flipV="1">
                    <a:off x="890687" y="953658"/>
                    <a:ext cx="247301" cy="177040"/>
                  </a:xfrm>
                  <a:prstGeom prst="flowChartManualInput">
                    <a:avLst/>
                  </a:prstGeom>
                  <a:solidFill>
                    <a:srgbClr val="F97E9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Quicksand Medium"/>
                    </a:endParaRPr>
                  </a:p>
                </p:txBody>
              </p:sp>
              <p:grpSp>
                <p:nvGrpSpPr>
                  <p:cNvPr id="41" name="Group 40">
                    <a:extLst>
                      <a:ext uri="{FF2B5EF4-FFF2-40B4-BE49-F238E27FC236}">
                        <a16:creationId xmlns:a16="http://schemas.microsoft.com/office/drawing/2014/main" id="{94ED7C25-28BB-D098-BEA1-3653461A73DB}"/>
                      </a:ext>
                    </a:extLst>
                  </p:cNvPr>
                  <p:cNvGrpSpPr/>
                  <p:nvPr/>
                </p:nvGrpSpPr>
                <p:grpSpPr>
                  <a:xfrm>
                    <a:off x="971617" y="699646"/>
                    <a:ext cx="293970" cy="299692"/>
                    <a:chOff x="971617" y="699646"/>
                    <a:chExt cx="293970" cy="299692"/>
                  </a:xfrm>
                </p:grpSpPr>
                <p:sp>
                  <p:nvSpPr>
                    <p:cNvPr id="47" name="Parallelogram 46">
                      <a:extLst>
                        <a:ext uri="{FF2B5EF4-FFF2-40B4-BE49-F238E27FC236}">
                          <a16:creationId xmlns:a16="http://schemas.microsoft.com/office/drawing/2014/main" id="{FB850459-B5F0-1474-CD4E-B0B6D1221BEA}"/>
                        </a:ext>
                      </a:extLst>
                    </p:cNvPr>
                    <p:cNvSpPr/>
                    <p:nvPr/>
                  </p:nvSpPr>
                  <p:spPr>
                    <a:xfrm rot="1381747">
                      <a:off x="971617" y="699646"/>
                      <a:ext cx="281714" cy="275271"/>
                    </a:xfrm>
                    <a:prstGeom prst="parallelogram">
                      <a:avLst>
                        <a:gd name="adj" fmla="val 42968"/>
                      </a:avLst>
                    </a:prstGeom>
                    <a:solidFill>
                      <a:srgbClr val="F97E9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Quicksand Medium"/>
                      </a:endParaRPr>
                    </a:p>
                  </p:txBody>
                </p:sp>
                <p:sp>
                  <p:nvSpPr>
                    <p:cNvPr id="48" name="Parallelogram 47">
                      <a:extLst>
                        <a:ext uri="{FF2B5EF4-FFF2-40B4-BE49-F238E27FC236}">
                          <a16:creationId xmlns:a16="http://schemas.microsoft.com/office/drawing/2014/main" id="{EAD9A3CD-95D7-D0FC-53FA-4C36F0FC9B33}"/>
                        </a:ext>
                      </a:extLst>
                    </p:cNvPr>
                    <p:cNvSpPr/>
                    <p:nvPr/>
                  </p:nvSpPr>
                  <p:spPr>
                    <a:xfrm rot="1381747">
                      <a:off x="1054021" y="720072"/>
                      <a:ext cx="211566" cy="279266"/>
                    </a:xfrm>
                    <a:prstGeom prst="parallelogram">
                      <a:avLst>
                        <a:gd name="adj" fmla="val 22847"/>
                      </a:avLst>
                    </a:prstGeom>
                    <a:solidFill>
                      <a:srgbClr val="F97E9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Quicksand Medium"/>
                      </a:endParaRPr>
                    </a:p>
                  </p:txBody>
                </p:sp>
              </p:grpSp>
            </p:grpSp>
            <p:cxnSp>
              <p:nvCxnSpPr>
                <p:cNvPr id="27" name="Straight Connector 26">
                  <a:extLst>
                    <a:ext uri="{FF2B5EF4-FFF2-40B4-BE49-F238E27FC236}">
                      <a16:creationId xmlns:a16="http://schemas.microsoft.com/office/drawing/2014/main" id="{4B93EEF6-10BE-B733-7243-3EEEE55299EA}"/>
                    </a:ext>
                  </a:extLst>
                </p:cNvPr>
                <p:cNvCxnSpPr>
                  <a:cxnSpLocks/>
                </p:cNvCxnSpPr>
                <p:nvPr/>
              </p:nvCxnSpPr>
              <p:spPr>
                <a:xfrm flipH="1" flipV="1">
                  <a:off x="927457" y="904731"/>
                  <a:ext cx="215987" cy="101545"/>
                </a:xfrm>
                <a:prstGeom prst="line">
                  <a:avLst/>
                </a:prstGeom>
                <a:ln w="15875" cap="rnd">
                  <a:solidFill>
                    <a:schemeClr val="bg1"/>
                  </a:solidFill>
                </a:ln>
              </p:spPr>
              <p:style>
                <a:lnRef idx="2">
                  <a:schemeClr val="accent1"/>
                </a:lnRef>
                <a:fillRef idx="0">
                  <a:schemeClr val="accent1"/>
                </a:fillRef>
                <a:effectRef idx="1">
                  <a:schemeClr val="accent1"/>
                </a:effectRef>
                <a:fontRef idx="minor">
                  <a:schemeClr val="tx1"/>
                </a:fontRef>
              </p:style>
            </p:cxnSp>
            <p:sp>
              <p:nvSpPr>
                <p:cNvPr id="28" name="Parallelogram 27">
                  <a:extLst>
                    <a:ext uri="{FF2B5EF4-FFF2-40B4-BE49-F238E27FC236}">
                      <a16:creationId xmlns:a16="http://schemas.microsoft.com/office/drawing/2014/main" id="{8A3B0325-F01F-4CC6-7BBA-EF4CD9E964C8}"/>
                    </a:ext>
                  </a:extLst>
                </p:cNvPr>
                <p:cNvSpPr/>
                <p:nvPr/>
              </p:nvSpPr>
              <p:spPr>
                <a:xfrm rot="18238545">
                  <a:off x="996267" y="953778"/>
                  <a:ext cx="424406" cy="45719"/>
                </a:xfrm>
                <a:prstGeom prst="parallelogram">
                  <a:avLst>
                    <a:gd name="adj" fmla="val 213683"/>
                  </a:avLst>
                </a:prstGeom>
                <a:solidFill>
                  <a:srgbClr val="F4204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Quicksand Medium"/>
                  </a:endParaRPr>
                </a:p>
              </p:txBody>
            </p:sp>
            <p:cxnSp>
              <p:nvCxnSpPr>
                <p:cNvPr id="29" name="Straight Connector 28">
                  <a:extLst>
                    <a:ext uri="{FF2B5EF4-FFF2-40B4-BE49-F238E27FC236}">
                      <a16:creationId xmlns:a16="http://schemas.microsoft.com/office/drawing/2014/main" id="{A8F8C8F6-6A15-9CFD-8030-ECE9C74DB947}"/>
                    </a:ext>
                  </a:extLst>
                </p:cNvPr>
                <p:cNvCxnSpPr>
                  <a:cxnSpLocks/>
                </p:cNvCxnSpPr>
                <p:nvPr/>
              </p:nvCxnSpPr>
              <p:spPr>
                <a:xfrm flipH="1">
                  <a:off x="1144572" y="760423"/>
                  <a:ext cx="174641" cy="250611"/>
                </a:xfrm>
                <a:prstGeom prst="line">
                  <a:avLst/>
                </a:prstGeom>
                <a:ln w="12700" cap="rnd">
                  <a:solidFill>
                    <a:schemeClr val="bg1"/>
                  </a:solidFill>
                </a:ln>
              </p:spPr>
              <p:style>
                <a:lnRef idx="2">
                  <a:schemeClr val="accent1"/>
                </a:lnRef>
                <a:fillRef idx="0">
                  <a:schemeClr val="accent1"/>
                </a:fillRef>
                <a:effectRef idx="1">
                  <a:schemeClr val="accent1"/>
                </a:effectRef>
                <a:fontRef idx="minor">
                  <a:schemeClr val="tx1"/>
                </a:fontRef>
              </p:style>
            </p:cxnSp>
            <p:grpSp>
              <p:nvGrpSpPr>
                <p:cNvPr id="30" name="Group 29">
                  <a:extLst>
                    <a:ext uri="{FF2B5EF4-FFF2-40B4-BE49-F238E27FC236}">
                      <a16:creationId xmlns:a16="http://schemas.microsoft.com/office/drawing/2014/main" id="{744FDD55-EB77-C91A-009F-EF829EE7020D}"/>
                    </a:ext>
                  </a:extLst>
                </p:cNvPr>
                <p:cNvGrpSpPr/>
                <p:nvPr/>
              </p:nvGrpSpPr>
              <p:grpSpPr>
                <a:xfrm>
                  <a:off x="887192" y="704698"/>
                  <a:ext cx="434402" cy="457312"/>
                  <a:chOff x="887192" y="704698"/>
                  <a:chExt cx="434402" cy="457312"/>
                </a:xfrm>
              </p:grpSpPr>
              <p:cxnSp>
                <p:nvCxnSpPr>
                  <p:cNvPr id="32" name="Straight Connector 31">
                    <a:extLst>
                      <a:ext uri="{FF2B5EF4-FFF2-40B4-BE49-F238E27FC236}">
                        <a16:creationId xmlns:a16="http://schemas.microsoft.com/office/drawing/2014/main" id="{E3FA6DE3-917F-89CE-4A87-7B37785CD4B5}"/>
                      </a:ext>
                    </a:extLst>
                  </p:cNvPr>
                  <p:cNvCxnSpPr>
                    <a:cxnSpLocks/>
                  </p:cNvCxnSpPr>
                  <p:nvPr/>
                </p:nvCxnSpPr>
                <p:spPr>
                  <a:xfrm flipH="1" flipV="1">
                    <a:off x="1135913" y="704698"/>
                    <a:ext cx="185681" cy="57303"/>
                  </a:xfrm>
                  <a:prstGeom prst="line">
                    <a:avLst/>
                  </a:prstGeom>
                  <a:ln w="15875" cap="rnd">
                    <a:solidFill>
                      <a:schemeClr val="tx1"/>
                    </a:solidFill>
                  </a:ln>
                </p:spPr>
                <p:style>
                  <a:lnRef idx="2">
                    <a:schemeClr val="accent1"/>
                  </a:lnRef>
                  <a:fillRef idx="0">
                    <a:schemeClr val="accent1"/>
                  </a:fillRef>
                  <a:effectRef idx="1">
                    <a:schemeClr val="accent1"/>
                  </a:effectRef>
                  <a:fontRef idx="minor">
                    <a:schemeClr val="tx1"/>
                  </a:fontRef>
                </p:style>
              </p:cxnSp>
              <p:grpSp>
                <p:nvGrpSpPr>
                  <p:cNvPr id="33" name="Group 32">
                    <a:extLst>
                      <a:ext uri="{FF2B5EF4-FFF2-40B4-BE49-F238E27FC236}">
                        <a16:creationId xmlns:a16="http://schemas.microsoft.com/office/drawing/2014/main" id="{F41B37A6-E49C-6C92-2EAF-F332C224FE6F}"/>
                      </a:ext>
                    </a:extLst>
                  </p:cNvPr>
                  <p:cNvGrpSpPr/>
                  <p:nvPr/>
                </p:nvGrpSpPr>
                <p:grpSpPr>
                  <a:xfrm>
                    <a:off x="887192" y="707706"/>
                    <a:ext cx="432963" cy="454304"/>
                    <a:chOff x="887192" y="707706"/>
                    <a:chExt cx="432963" cy="454304"/>
                  </a:xfrm>
                </p:grpSpPr>
                <p:cxnSp>
                  <p:nvCxnSpPr>
                    <p:cNvPr id="34" name="Straight Connector 33">
                      <a:extLst>
                        <a:ext uri="{FF2B5EF4-FFF2-40B4-BE49-F238E27FC236}">
                          <a16:creationId xmlns:a16="http://schemas.microsoft.com/office/drawing/2014/main" id="{F077FA7E-3E7B-B908-C5F7-29C0E9B492FC}"/>
                        </a:ext>
                      </a:extLst>
                    </p:cNvPr>
                    <p:cNvCxnSpPr>
                      <a:cxnSpLocks/>
                    </p:cNvCxnSpPr>
                    <p:nvPr/>
                  </p:nvCxnSpPr>
                  <p:spPr>
                    <a:xfrm flipH="1">
                      <a:off x="921762" y="707706"/>
                      <a:ext cx="215461" cy="197025"/>
                    </a:xfrm>
                    <a:prstGeom prst="line">
                      <a:avLst/>
                    </a:prstGeom>
                    <a:ln w="19050" cap="rnd">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04D266BD-708A-5141-E1BE-89327E57350C}"/>
                        </a:ext>
                      </a:extLst>
                    </p:cNvPr>
                    <p:cNvCxnSpPr>
                      <a:cxnSpLocks/>
                    </p:cNvCxnSpPr>
                    <p:nvPr/>
                  </p:nvCxnSpPr>
                  <p:spPr>
                    <a:xfrm flipH="1">
                      <a:off x="887192" y="912960"/>
                      <a:ext cx="33919" cy="132884"/>
                    </a:xfrm>
                    <a:prstGeom prst="line">
                      <a:avLst/>
                    </a:prstGeom>
                    <a:ln w="19050" cap="rnd">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978D671-A0F4-25C6-7391-4BFD7A3B0DFD}"/>
                        </a:ext>
                      </a:extLst>
                    </p:cNvPr>
                    <p:cNvCxnSpPr>
                      <a:cxnSpLocks/>
                    </p:cNvCxnSpPr>
                    <p:nvPr/>
                  </p:nvCxnSpPr>
                  <p:spPr>
                    <a:xfrm flipH="1" flipV="1">
                      <a:off x="891386" y="1050607"/>
                      <a:ext cx="210846" cy="111403"/>
                    </a:xfrm>
                    <a:prstGeom prst="line">
                      <a:avLst/>
                    </a:prstGeom>
                    <a:ln w="19050" cap="rnd">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0EA2D6DB-D752-75E7-D1D0-66DAC205DD04}"/>
                        </a:ext>
                      </a:extLst>
                    </p:cNvPr>
                    <p:cNvCxnSpPr>
                      <a:cxnSpLocks/>
                    </p:cNvCxnSpPr>
                    <p:nvPr/>
                  </p:nvCxnSpPr>
                  <p:spPr>
                    <a:xfrm flipH="1">
                      <a:off x="1103885" y="897682"/>
                      <a:ext cx="176184" cy="262462"/>
                    </a:xfrm>
                    <a:prstGeom prst="line">
                      <a:avLst/>
                    </a:prstGeom>
                    <a:ln w="15875" cap="rnd">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94B88865-0C68-70E1-02DF-43ADC90302FC}"/>
                        </a:ext>
                      </a:extLst>
                    </p:cNvPr>
                    <p:cNvCxnSpPr>
                      <a:cxnSpLocks/>
                    </p:cNvCxnSpPr>
                    <p:nvPr/>
                  </p:nvCxnSpPr>
                  <p:spPr>
                    <a:xfrm flipH="1">
                      <a:off x="1284772" y="766763"/>
                      <a:ext cx="35383" cy="122444"/>
                    </a:xfrm>
                    <a:prstGeom prst="line">
                      <a:avLst/>
                    </a:prstGeom>
                    <a:ln w="15875" cap="rnd">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31" name="Straight Connector 30">
                  <a:extLst>
                    <a:ext uri="{FF2B5EF4-FFF2-40B4-BE49-F238E27FC236}">
                      <a16:creationId xmlns:a16="http://schemas.microsoft.com/office/drawing/2014/main" id="{34D15ECA-31DB-428D-BE4F-7D3EF1C6BFBA}"/>
                    </a:ext>
                  </a:extLst>
                </p:cNvPr>
                <p:cNvCxnSpPr>
                  <a:cxnSpLocks/>
                </p:cNvCxnSpPr>
                <p:nvPr/>
              </p:nvCxnSpPr>
              <p:spPr>
                <a:xfrm flipH="1">
                  <a:off x="1101878" y="1017880"/>
                  <a:ext cx="41930" cy="126715"/>
                </a:xfrm>
                <a:prstGeom prst="line">
                  <a:avLst/>
                </a:prstGeom>
                <a:ln w="19050" cap="rnd">
                  <a:solidFill>
                    <a:schemeClr val="bg1"/>
                  </a:solidFill>
                </a:ln>
              </p:spPr>
              <p:style>
                <a:lnRef idx="2">
                  <a:schemeClr val="accent1"/>
                </a:lnRef>
                <a:fillRef idx="0">
                  <a:schemeClr val="accent1"/>
                </a:fillRef>
                <a:effectRef idx="1">
                  <a:schemeClr val="accent1"/>
                </a:effectRef>
                <a:fontRef idx="minor">
                  <a:schemeClr val="tx1"/>
                </a:fontRef>
              </p:style>
            </p:cxnSp>
          </p:grpSp>
          <p:pic>
            <p:nvPicPr>
              <p:cNvPr id="25" name="Picture 24">
                <a:extLst>
                  <a:ext uri="{FF2B5EF4-FFF2-40B4-BE49-F238E27FC236}">
                    <a16:creationId xmlns:a16="http://schemas.microsoft.com/office/drawing/2014/main" id="{766D957F-15FE-325C-14A1-1094BAFDD19C}"/>
                  </a:ext>
                </a:extLst>
              </p:cNvPr>
              <p:cNvPicPr>
                <a:picLocks/>
              </p:cNvPicPr>
              <p:nvPr/>
            </p:nvPicPr>
            <p:blipFill>
              <a:blip r:embed="rId3">
                <a:extLst>
                  <a:ext uri="{BEBA8EAE-BF5A-486C-A8C5-ECC9F3942E4B}">
                    <a14:imgProps xmlns:a14="http://schemas.microsoft.com/office/drawing/2010/main">
                      <a14:imgLayer r:embed="rId4">
                        <a14:imgEffect>
                          <a14:artisticMarker/>
                        </a14:imgEffect>
                      </a14:imgLayer>
                    </a14:imgProps>
                  </a:ext>
                </a:extLst>
              </a:blip>
              <a:stretch>
                <a:fillRect/>
              </a:stretch>
            </p:blipFill>
            <p:spPr>
              <a:xfrm rot="18559636">
                <a:off x="2322776" y="1369679"/>
                <a:ext cx="449034" cy="164606"/>
              </a:xfrm>
              <a:prstGeom prst="rect">
                <a:avLst/>
              </a:prstGeom>
            </p:spPr>
          </p:pic>
        </p:grpSp>
      </p:grpSp>
      <p:sp>
        <p:nvSpPr>
          <p:cNvPr id="7" name="Rectangle 6">
            <a:extLst>
              <a:ext uri="{FF2B5EF4-FFF2-40B4-BE49-F238E27FC236}">
                <a16:creationId xmlns:a16="http://schemas.microsoft.com/office/drawing/2014/main" id="{1B95F061-17F9-4088-B733-E42FDEB87CED}"/>
              </a:ext>
            </a:extLst>
          </p:cNvPr>
          <p:cNvSpPr/>
          <p:nvPr/>
        </p:nvSpPr>
        <p:spPr>
          <a:xfrm>
            <a:off x="1292923" y="2566489"/>
            <a:ext cx="3295906" cy="1569660"/>
          </a:xfrm>
          <a:prstGeom prst="rect">
            <a:avLst/>
          </a:prstGeom>
        </p:spPr>
        <p:txBody>
          <a:bodyPr wrap="square">
            <a:spAutoFit/>
          </a:bodyPr>
          <a:lstStyle/>
          <a:p>
            <a:pPr defTabSz="1219170">
              <a:buClr>
                <a:srgbClr val="000000"/>
              </a:buClr>
              <a:buSzPts val="6000"/>
            </a:pPr>
            <a:r>
              <a:rPr lang="en-US" sz="2400" kern="0" dirty="0">
                <a:solidFill>
                  <a:srgbClr val="000000"/>
                </a:solidFill>
                <a:latin typeface="Quicksand Medium"/>
                <a:ea typeface="Calibri"/>
                <a:cs typeface="Calibri"/>
                <a:sym typeface="Calibri"/>
              </a:rPr>
              <a:t>Then remove the unnecessary faces and lines in the center of the cutter area.</a:t>
            </a:r>
          </a:p>
        </p:txBody>
      </p:sp>
      <p:sp>
        <p:nvSpPr>
          <p:cNvPr id="12" name="TextBox 11">
            <a:extLst>
              <a:ext uri="{FF2B5EF4-FFF2-40B4-BE49-F238E27FC236}">
                <a16:creationId xmlns:a16="http://schemas.microsoft.com/office/drawing/2014/main" id="{EC4518A4-69A3-4113-990E-7B2E4E2B74CF}"/>
              </a:ext>
            </a:extLst>
          </p:cNvPr>
          <p:cNvSpPr txBox="1"/>
          <p:nvPr/>
        </p:nvSpPr>
        <p:spPr>
          <a:xfrm>
            <a:off x="181378" y="6290685"/>
            <a:ext cx="856444" cy="379656"/>
          </a:xfrm>
          <a:prstGeom prst="rect">
            <a:avLst/>
          </a:prstGeom>
          <a:noFill/>
        </p:spPr>
        <p:txBody>
          <a:bodyPr wrap="square" rtlCol="0">
            <a:spAutoFit/>
          </a:bodyPr>
          <a:lstStyle/>
          <a:p>
            <a:pPr defTabSz="1219170">
              <a:buClr>
                <a:srgbClr val="000000"/>
              </a:buClr>
            </a:pPr>
            <a:r>
              <a:rPr lang="en-US" sz="1867" kern="0" dirty="0">
                <a:solidFill>
                  <a:srgbClr val="000000"/>
                </a:solidFill>
                <a:latin typeface="Quicksand Medium"/>
                <a:cs typeface="Arial"/>
                <a:sym typeface="Arial"/>
              </a:rPr>
              <a:t>17 </a:t>
            </a:r>
          </a:p>
        </p:txBody>
      </p:sp>
      <p:sp>
        <p:nvSpPr>
          <p:cNvPr id="36" name="Rectangle 35">
            <a:extLst>
              <a:ext uri="{FF2B5EF4-FFF2-40B4-BE49-F238E27FC236}">
                <a16:creationId xmlns:a16="http://schemas.microsoft.com/office/drawing/2014/main" id="{966B982A-772C-4452-98A5-83744FC19248}"/>
              </a:ext>
            </a:extLst>
          </p:cNvPr>
          <p:cNvSpPr/>
          <p:nvPr/>
        </p:nvSpPr>
        <p:spPr>
          <a:xfrm>
            <a:off x="1238855" y="139765"/>
            <a:ext cx="3560590" cy="584775"/>
          </a:xfrm>
          <a:prstGeom prst="rect">
            <a:avLst/>
          </a:prstGeom>
        </p:spPr>
        <p:txBody>
          <a:bodyPr wrap="none">
            <a:spAutoFit/>
          </a:bodyPr>
          <a:lstStyle/>
          <a:p>
            <a:pPr defTabSz="1219170">
              <a:buClr>
                <a:srgbClr val="000000"/>
              </a:buClr>
              <a:buSzPts val="6000"/>
            </a:pPr>
            <a:r>
              <a:rPr lang="en-US" sz="3200" b="1" kern="0" dirty="0">
                <a:solidFill>
                  <a:srgbClr val="000000"/>
                </a:solidFill>
                <a:latin typeface="Quicksand Medium"/>
                <a:ea typeface="Calibri"/>
                <a:cs typeface="Arial" panose="020B0604020202020204" pitchFamily="34" charset="0"/>
                <a:sym typeface="Calibri"/>
              </a:rPr>
              <a:t>Carabiner Modeling</a:t>
            </a:r>
          </a:p>
        </p:txBody>
      </p:sp>
      <p:pic>
        <p:nvPicPr>
          <p:cNvPr id="4" name="Picture 3">
            <a:extLst>
              <a:ext uri="{FF2B5EF4-FFF2-40B4-BE49-F238E27FC236}">
                <a16:creationId xmlns:a16="http://schemas.microsoft.com/office/drawing/2014/main" id="{AC93D139-1434-77A4-2F33-A6A937BFD765}"/>
              </a:ext>
            </a:extLst>
          </p:cNvPr>
          <p:cNvPicPr>
            <a:picLocks noChangeAspect="1"/>
          </p:cNvPicPr>
          <p:nvPr/>
        </p:nvPicPr>
        <p:blipFill>
          <a:blip r:embed="rId5"/>
          <a:stretch>
            <a:fillRect/>
          </a:stretch>
        </p:blipFill>
        <p:spPr>
          <a:xfrm>
            <a:off x="4964079" y="1000539"/>
            <a:ext cx="6885022" cy="4266107"/>
          </a:xfrm>
          <a:prstGeom prst="rect">
            <a:avLst/>
          </a:prstGeom>
        </p:spPr>
      </p:pic>
      <p:pic>
        <p:nvPicPr>
          <p:cNvPr id="6" name="Picture 5" descr="A screenshot of a computer&#10;&#10;Description automatically generated with low confidence">
            <a:extLst>
              <a:ext uri="{FF2B5EF4-FFF2-40B4-BE49-F238E27FC236}">
                <a16:creationId xmlns:a16="http://schemas.microsoft.com/office/drawing/2014/main" id="{4E86C006-F28D-019F-1937-BD78499224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60556" y="1005499"/>
            <a:ext cx="6888544" cy="4271965"/>
          </a:xfrm>
          <a:prstGeom prst="rect">
            <a:avLst/>
          </a:prstGeom>
        </p:spPr>
      </p:pic>
    </p:spTree>
    <p:extLst>
      <p:ext uri="{BB962C8B-B14F-4D97-AF65-F5344CB8AC3E}">
        <p14:creationId xmlns:p14="http://schemas.microsoft.com/office/powerpoint/2010/main" val="4169780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10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grpSp>
        <p:nvGrpSpPr>
          <p:cNvPr id="15" name="Group 14">
            <a:extLst>
              <a:ext uri="{FF2B5EF4-FFF2-40B4-BE49-F238E27FC236}">
                <a16:creationId xmlns:a16="http://schemas.microsoft.com/office/drawing/2014/main" id="{1FB51CF0-74C4-09CF-40AB-45953C6B72BC}"/>
              </a:ext>
            </a:extLst>
          </p:cNvPr>
          <p:cNvGrpSpPr>
            <a:grpSpLocks noChangeAspect="1"/>
          </p:cNvGrpSpPr>
          <p:nvPr/>
        </p:nvGrpSpPr>
        <p:grpSpPr>
          <a:xfrm>
            <a:off x="1386990" y="991477"/>
            <a:ext cx="1470509" cy="1363491"/>
            <a:chOff x="0" y="-2057"/>
            <a:chExt cx="457200" cy="429260"/>
          </a:xfrm>
        </p:grpSpPr>
        <p:sp>
          <p:nvSpPr>
            <p:cNvPr id="16" name="Rectangle: Rounded Corners 15">
              <a:extLst>
                <a:ext uri="{FF2B5EF4-FFF2-40B4-BE49-F238E27FC236}">
                  <a16:creationId xmlns:a16="http://schemas.microsoft.com/office/drawing/2014/main" id="{E17FDF0F-31D1-C83E-9AAB-6C37B94FF6C0}"/>
                </a:ext>
              </a:extLst>
            </p:cNvPr>
            <p:cNvSpPr>
              <a:spLocks/>
            </p:cNvSpPr>
            <p:nvPr/>
          </p:nvSpPr>
          <p:spPr>
            <a:xfrm>
              <a:off x="0" y="-2057"/>
              <a:ext cx="457200" cy="429260"/>
            </a:xfrm>
            <a:prstGeom prst="roundRect">
              <a:avLst>
                <a:gd name="adj" fmla="val 8558"/>
              </a:avLst>
            </a:prstGeom>
            <a:solidFill>
              <a:srgbClr val="E7E7E7"/>
            </a:solidFill>
            <a:ln w="25400">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latin typeface="Quicksand Medium"/>
              </a:endParaRPr>
            </a:p>
          </p:txBody>
        </p:sp>
        <p:grpSp>
          <p:nvGrpSpPr>
            <p:cNvPr id="17" name="Group 16">
              <a:extLst>
                <a:ext uri="{FF2B5EF4-FFF2-40B4-BE49-F238E27FC236}">
                  <a16:creationId xmlns:a16="http://schemas.microsoft.com/office/drawing/2014/main" id="{710DE082-F3A1-10A8-3812-70F65E97BCDD}"/>
                </a:ext>
              </a:extLst>
            </p:cNvPr>
            <p:cNvGrpSpPr/>
            <p:nvPr/>
          </p:nvGrpSpPr>
          <p:grpSpPr>
            <a:xfrm>
              <a:off x="46567" y="33866"/>
              <a:ext cx="354966" cy="353062"/>
              <a:chOff x="0" y="0"/>
              <a:chExt cx="355389" cy="353272"/>
            </a:xfrm>
          </p:grpSpPr>
          <p:sp>
            <p:nvSpPr>
              <p:cNvPr id="18" name="Arrow: Right 17">
                <a:extLst>
                  <a:ext uri="{FF2B5EF4-FFF2-40B4-BE49-F238E27FC236}">
                    <a16:creationId xmlns:a16="http://schemas.microsoft.com/office/drawing/2014/main" id="{BB650BDE-182B-0FBD-C1A0-2EAD0E12EFFE}"/>
                  </a:ext>
                </a:extLst>
              </p:cNvPr>
              <p:cNvSpPr>
                <a:spLocks/>
              </p:cNvSpPr>
              <p:nvPr/>
            </p:nvSpPr>
            <p:spPr>
              <a:xfrm>
                <a:off x="220134" y="121073"/>
                <a:ext cx="135255" cy="117475"/>
              </a:xfrm>
              <a:prstGeom prst="rightArrow">
                <a:avLst>
                  <a:gd name="adj1" fmla="val 42109"/>
                  <a:gd name="adj2" fmla="val 68175"/>
                </a:avLst>
              </a:prstGeom>
              <a:solidFill>
                <a:srgbClr val="FF0000"/>
              </a:solidFill>
              <a:ln w="12700">
                <a:solidFill>
                  <a:schemeClr val="tx1">
                    <a:alpha val="98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Quicksand Medium"/>
                </a:endParaRPr>
              </a:p>
            </p:txBody>
          </p:sp>
          <p:sp>
            <p:nvSpPr>
              <p:cNvPr id="19" name="Arrow: Right 18">
                <a:extLst>
                  <a:ext uri="{FF2B5EF4-FFF2-40B4-BE49-F238E27FC236}">
                    <a16:creationId xmlns:a16="http://schemas.microsoft.com/office/drawing/2014/main" id="{BC53E287-5487-0A7C-B9BE-3C1DBCB80407}"/>
                  </a:ext>
                </a:extLst>
              </p:cNvPr>
              <p:cNvSpPr>
                <a:spLocks/>
              </p:cNvSpPr>
              <p:nvPr/>
            </p:nvSpPr>
            <p:spPr>
              <a:xfrm rot="10800000">
                <a:off x="0" y="121073"/>
                <a:ext cx="135255" cy="117475"/>
              </a:xfrm>
              <a:prstGeom prst="rightArrow">
                <a:avLst>
                  <a:gd name="adj1" fmla="val 42109"/>
                  <a:gd name="adj2" fmla="val 68175"/>
                </a:avLst>
              </a:prstGeom>
              <a:solidFill>
                <a:srgbClr val="FF0000"/>
              </a:solidFill>
              <a:ln w="12700">
                <a:solidFill>
                  <a:schemeClr val="tx1">
                    <a:alpha val="98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Quicksand Medium"/>
                </a:endParaRPr>
              </a:p>
            </p:txBody>
          </p:sp>
          <p:sp>
            <p:nvSpPr>
              <p:cNvPr id="20" name="Arrow: Right 19">
                <a:extLst>
                  <a:ext uri="{FF2B5EF4-FFF2-40B4-BE49-F238E27FC236}">
                    <a16:creationId xmlns:a16="http://schemas.microsoft.com/office/drawing/2014/main" id="{935875D5-0C6B-391C-31A4-35171ED8A80F}"/>
                  </a:ext>
                </a:extLst>
              </p:cNvPr>
              <p:cNvSpPr>
                <a:spLocks/>
              </p:cNvSpPr>
              <p:nvPr/>
            </p:nvSpPr>
            <p:spPr>
              <a:xfrm rot="16200000">
                <a:off x="112183" y="8890"/>
                <a:ext cx="135255" cy="117475"/>
              </a:xfrm>
              <a:prstGeom prst="rightArrow">
                <a:avLst>
                  <a:gd name="adj1" fmla="val 42109"/>
                  <a:gd name="adj2" fmla="val 68175"/>
                </a:avLst>
              </a:prstGeom>
              <a:solidFill>
                <a:srgbClr val="FF0000"/>
              </a:solidFill>
              <a:ln w="12700">
                <a:solidFill>
                  <a:schemeClr val="tx1">
                    <a:alpha val="98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Quicksand Medium"/>
                </a:endParaRPr>
              </a:p>
            </p:txBody>
          </p:sp>
          <p:sp>
            <p:nvSpPr>
              <p:cNvPr id="21" name="Arrow: Right 20">
                <a:extLst>
                  <a:ext uri="{FF2B5EF4-FFF2-40B4-BE49-F238E27FC236}">
                    <a16:creationId xmlns:a16="http://schemas.microsoft.com/office/drawing/2014/main" id="{0BBC375D-57CA-1583-797E-CF08751638BD}"/>
                  </a:ext>
                </a:extLst>
              </p:cNvPr>
              <p:cNvSpPr>
                <a:spLocks/>
              </p:cNvSpPr>
              <p:nvPr/>
            </p:nvSpPr>
            <p:spPr>
              <a:xfrm rot="5400000">
                <a:off x="112183" y="226907"/>
                <a:ext cx="135255" cy="117475"/>
              </a:xfrm>
              <a:prstGeom prst="rightArrow">
                <a:avLst>
                  <a:gd name="adj1" fmla="val 42109"/>
                  <a:gd name="adj2" fmla="val 68175"/>
                </a:avLst>
              </a:prstGeom>
              <a:solidFill>
                <a:srgbClr val="FF0000"/>
              </a:solidFill>
              <a:ln w="12700">
                <a:solidFill>
                  <a:schemeClr val="tx1">
                    <a:alpha val="98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Quicksand Medium"/>
                </a:endParaRPr>
              </a:p>
            </p:txBody>
          </p:sp>
        </p:grpSp>
      </p:grpSp>
      <p:sp>
        <p:nvSpPr>
          <p:cNvPr id="7" name="Rectangle 6">
            <a:extLst>
              <a:ext uri="{FF2B5EF4-FFF2-40B4-BE49-F238E27FC236}">
                <a16:creationId xmlns:a16="http://schemas.microsoft.com/office/drawing/2014/main" id="{1B95F061-17F9-4088-B733-E42FDEB87CED}"/>
              </a:ext>
            </a:extLst>
          </p:cNvPr>
          <p:cNvSpPr/>
          <p:nvPr/>
        </p:nvSpPr>
        <p:spPr>
          <a:xfrm>
            <a:off x="1292923" y="2566489"/>
            <a:ext cx="3295906" cy="1938992"/>
          </a:xfrm>
          <a:prstGeom prst="rect">
            <a:avLst/>
          </a:prstGeom>
        </p:spPr>
        <p:txBody>
          <a:bodyPr wrap="square">
            <a:spAutoFit/>
          </a:bodyPr>
          <a:lstStyle/>
          <a:p>
            <a:pPr defTabSz="1219170">
              <a:buClr>
                <a:srgbClr val="000000"/>
              </a:buClr>
              <a:buSzPts val="6000"/>
            </a:pPr>
            <a:r>
              <a:rPr lang="en-US" sz="2400" kern="0" dirty="0">
                <a:solidFill>
                  <a:srgbClr val="000000"/>
                </a:solidFill>
                <a:latin typeface="Quicksand Medium"/>
                <a:ea typeface="Calibri"/>
                <a:cs typeface="Calibri"/>
                <a:sym typeface="Calibri"/>
              </a:rPr>
              <a:t>Use the center of the cutter to move the object to the center of the same reference point.</a:t>
            </a:r>
          </a:p>
        </p:txBody>
      </p:sp>
      <p:sp>
        <p:nvSpPr>
          <p:cNvPr id="12" name="TextBox 11">
            <a:extLst>
              <a:ext uri="{FF2B5EF4-FFF2-40B4-BE49-F238E27FC236}">
                <a16:creationId xmlns:a16="http://schemas.microsoft.com/office/drawing/2014/main" id="{EC4518A4-69A3-4113-990E-7B2E4E2B74CF}"/>
              </a:ext>
            </a:extLst>
          </p:cNvPr>
          <p:cNvSpPr txBox="1"/>
          <p:nvPr/>
        </p:nvSpPr>
        <p:spPr>
          <a:xfrm>
            <a:off x="181378" y="6290685"/>
            <a:ext cx="856444" cy="379656"/>
          </a:xfrm>
          <a:prstGeom prst="rect">
            <a:avLst/>
          </a:prstGeom>
          <a:noFill/>
        </p:spPr>
        <p:txBody>
          <a:bodyPr wrap="square" rtlCol="0">
            <a:spAutoFit/>
          </a:bodyPr>
          <a:lstStyle/>
          <a:p>
            <a:pPr defTabSz="1219170">
              <a:buClr>
                <a:srgbClr val="000000"/>
              </a:buClr>
            </a:pPr>
            <a:r>
              <a:rPr lang="en-US" sz="1867" kern="0" dirty="0">
                <a:solidFill>
                  <a:srgbClr val="000000"/>
                </a:solidFill>
                <a:latin typeface="Quicksand Medium"/>
                <a:cs typeface="Arial"/>
                <a:sym typeface="Arial"/>
              </a:rPr>
              <a:t>18 </a:t>
            </a:r>
          </a:p>
        </p:txBody>
      </p:sp>
      <p:sp>
        <p:nvSpPr>
          <p:cNvPr id="13" name="Rectangle 12">
            <a:extLst>
              <a:ext uri="{FF2B5EF4-FFF2-40B4-BE49-F238E27FC236}">
                <a16:creationId xmlns:a16="http://schemas.microsoft.com/office/drawing/2014/main" id="{06C6C9B7-D054-4A54-92B9-D6958C6A63BE}"/>
              </a:ext>
            </a:extLst>
          </p:cNvPr>
          <p:cNvSpPr/>
          <p:nvPr/>
        </p:nvSpPr>
        <p:spPr>
          <a:xfrm>
            <a:off x="1285125" y="4693733"/>
            <a:ext cx="3493844" cy="1200329"/>
          </a:xfrm>
          <a:prstGeom prst="rect">
            <a:avLst/>
          </a:prstGeom>
        </p:spPr>
        <p:txBody>
          <a:bodyPr wrap="square">
            <a:spAutoFit/>
          </a:bodyPr>
          <a:lstStyle/>
          <a:p>
            <a:pPr defTabSz="1219170">
              <a:buClr>
                <a:srgbClr val="000000"/>
              </a:buClr>
              <a:buSzPts val="6000"/>
            </a:pPr>
            <a:r>
              <a:rPr lang="en-US" sz="2400" kern="0" dirty="0">
                <a:solidFill>
                  <a:srgbClr val="000000"/>
                </a:solidFill>
                <a:latin typeface="Quicksand Medium"/>
                <a:ea typeface="Calibri"/>
                <a:cs typeface="Calibri"/>
                <a:sym typeface="Calibri"/>
              </a:rPr>
              <a:t>Then select everything and right click intersect faces.</a:t>
            </a:r>
          </a:p>
        </p:txBody>
      </p:sp>
      <p:sp>
        <p:nvSpPr>
          <p:cNvPr id="36" name="Rectangle 35">
            <a:extLst>
              <a:ext uri="{FF2B5EF4-FFF2-40B4-BE49-F238E27FC236}">
                <a16:creationId xmlns:a16="http://schemas.microsoft.com/office/drawing/2014/main" id="{966B982A-772C-4452-98A5-83744FC19248}"/>
              </a:ext>
            </a:extLst>
          </p:cNvPr>
          <p:cNvSpPr/>
          <p:nvPr/>
        </p:nvSpPr>
        <p:spPr>
          <a:xfrm>
            <a:off x="1238855" y="139765"/>
            <a:ext cx="3560590" cy="584775"/>
          </a:xfrm>
          <a:prstGeom prst="rect">
            <a:avLst/>
          </a:prstGeom>
        </p:spPr>
        <p:txBody>
          <a:bodyPr wrap="none">
            <a:spAutoFit/>
          </a:bodyPr>
          <a:lstStyle/>
          <a:p>
            <a:pPr defTabSz="1219170">
              <a:buClr>
                <a:srgbClr val="000000"/>
              </a:buClr>
              <a:buSzPts val="6000"/>
            </a:pPr>
            <a:r>
              <a:rPr lang="en-US" sz="3200" b="1" kern="0" dirty="0">
                <a:solidFill>
                  <a:srgbClr val="000000"/>
                </a:solidFill>
                <a:latin typeface="Quicksand Medium"/>
                <a:ea typeface="Calibri"/>
                <a:cs typeface="Arial" panose="020B0604020202020204" pitchFamily="34" charset="0"/>
                <a:sym typeface="Calibri"/>
              </a:rPr>
              <a:t>Carabiner Modeling</a:t>
            </a:r>
          </a:p>
        </p:txBody>
      </p:sp>
      <p:grpSp>
        <p:nvGrpSpPr>
          <p:cNvPr id="2" name="Group 1">
            <a:extLst>
              <a:ext uri="{FF2B5EF4-FFF2-40B4-BE49-F238E27FC236}">
                <a16:creationId xmlns:a16="http://schemas.microsoft.com/office/drawing/2014/main" id="{98DDAFAB-D570-92BB-CA9F-CD8455795B0A}"/>
              </a:ext>
            </a:extLst>
          </p:cNvPr>
          <p:cNvGrpSpPr/>
          <p:nvPr/>
        </p:nvGrpSpPr>
        <p:grpSpPr>
          <a:xfrm>
            <a:off x="3176640" y="1002425"/>
            <a:ext cx="1442312" cy="1302596"/>
            <a:chOff x="0" y="0"/>
            <a:chExt cx="457200" cy="429260"/>
          </a:xfrm>
        </p:grpSpPr>
        <p:sp>
          <p:nvSpPr>
            <p:cNvPr id="4" name="Rectangle: Rounded Corners 3">
              <a:extLst>
                <a:ext uri="{FF2B5EF4-FFF2-40B4-BE49-F238E27FC236}">
                  <a16:creationId xmlns:a16="http://schemas.microsoft.com/office/drawing/2014/main" id="{28A54BEE-37BC-1341-CFB0-CF91381E1E15}"/>
                </a:ext>
              </a:extLst>
            </p:cNvPr>
            <p:cNvSpPr>
              <a:spLocks/>
            </p:cNvSpPr>
            <p:nvPr/>
          </p:nvSpPr>
          <p:spPr>
            <a:xfrm>
              <a:off x="0" y="0"/>
              <a:ext cx="457200" cy="429260"/>
            </a:xfrm>
            <a:prstGeom prst="roundRect">
              <a:avLst>
                <a:gd name="adj" fmla="val 8558"/>
              </a:avLst>
            </a:prstGeom>
            <a:solidFill>
              <a:srgbClr val="E7E7E7"/>
            </a:solidFill>
            <a:ln w="25400">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Quicksand Medium"/>
              </a:endParaRPr>
            </a:p>
          </p:txBody>
        </p:sp>
        <p:grpSp>
          <p:nvGrpSpPr>
            <p:cNvPr id="5" name="Group 4">
              <a:extLst>
                <a:ext uri="{FF2B5EF4-FFF2-40B4-BE49-F238E27FC236}">
                  <a16:creationId xmlns:a16="http://schemas.microsoft.com/office/drawing/2014/main" id="{FB116B55-A7DB-D29A-675A-CBCFC5203675}"/>
                </a:ext>
              </a:extLst>
            </p:cNvPr>
            <p:cNvGrpSpPr>
              <a:grpSpLocks noChangeAspect="1"/>
            </p:cNvGrpSpPr>
            <p:nvPr/>
          </p:nvGrpSpPr>
          <p:grpSpPr>
            <a:xfrm>
              <a:off x="140043" y="90616"/>
              <a:ext cx="137160" cy="246888"/>
              <a:chOff x="0" y="0"/>
              <a:chExt cx="196303" cy="353294"/>
            </a:xfrm>
          </p:grpSpPr>
          <p:sp>
            <p:nvSpPr>
              <p:cNvPr id="6" name="Isosceles Triangle 137">
                <a:extLst>
                  <a:ext uri="{FF2B5EF4-FFF2-40B4-BE49-F238E27FC236}">
                    <a16:creationId xmlns:a16="http://schemas.microsoft.com/office/drawing/2014/main" id="{03BF046B-0318-E4EA-A331-7F0C61F4297B}"/>
                  </a:ext>
                </a:extLst>
              </p:cNvPr>
              <p:cNvSpPr/>
              <p:nvPr/>
            </p:nvSpPr>
            <p:spPr>
              <a:xfrm rot="20310584">
                <a:off x="0" y="0"/>
                <a:ext cx="182826" cy="241401"/>
              </a:xfrm>
              <a:custGeom>
                <a:avLst/>
                <a:gdLst>
                  <a:gd name="connsiteX0" fmla="*/ 0 w 154940"/>
                  <a:gd name="connsiteY0" fmla="*/ 183515 h 183515"/>
                  <a:gd name="connsiteX1" fmla="*/ 77470 w 154940"/>
                  <a:gd name="connsiteY1" fmla="*/ 0 h 183515"/>
                  <a:gd name="connsiteX2" fmla="*/ 154940 w 154940"/>
                  <a:gd name="connsiteY2" fmla="*/ 183515 h 183515"/>
                  <a:gd name="connsiteX3" fmla="*/ 0 w 154940"/>
                  <a:gd name="connsiteY3" fmla="*/ 183515 h 183515"/>
                  <a:gd name="connsiteX0" fmla="*/ 0 w 95965"/>
                  <a:gd name="connsiteY0" fmla="*/ 183515 h 183515"/>
                  <a:gd name="connsiteX1" fmla="*/ 77470 w 95965"/>
                  <a:gd name="connsiteY1" fmla="*/ 0 h 183515"/>
                  <a:gd name="connsiteX2" fmla="*/ 95965 w 95965"/>
                  <a:gd name="connsiteY2" fmla="*/ 170877 h 183515"/>
                  <a:gd name="connsiteX3" fmla="*/ 0 w 95965"/>
                  <a:gd name="connsiteY3" fmla="*/ 183515 h 183515"/>
                  <a:gd name="connsiteX0" fmla="*/ 0 w 171246"/>
                  <a:gd name="connsiteY0" fmla="*/ 183515 h 223478"/>
                  <a:gd name="connsiteX1" fmla="*/ 77470 w 171246"/>
                  <a:gd name="connsiteY1" fmla="*/ 0 h 223478"/>
                  <a:gd name="connsiteX2" fmla="*/ 171246 w 171246"/>
                  <a:gd name="connsiteY2" fmla="*/ 223478 h 223478"/>
                  <a:gd name="connsiteX3" fmla="*/ 0 w 171246"/>
                  <a:gd name="connsiteY3" fmla="*/ 183515 h 223478"/>
                  <a:gd name="connsiteX0" fmla="*/ 0 w 171246"/>
                  <a:gd name="connsiteY0" fmla="*/ 183515 h 223478"/>
                  <a:gd name="connsiteX1" fmla="*/ 77470 w 171246"/>
                  <a:gd name="connsiteY1" fmla="*/ 0 h 223478"/>
                  <a:gd name="connsiteX2" fmla="*/ 171246 w 171246"/>
                  <a:gd name="connsiteY2" fmla="*/ 223478 h 223478"/>
                  <a:gd name="connsiteX3" fmla="*/ 0 w 171246"/>
                  <a:gd name="connsiteY3" fmla="*/ 183515 h 223478"/>
                  <a:gd name="connsiteX0" fmla="*/ 0 w 173834"/>
                  <a:gd name="connsiteY0" fmla="*/ 222462 h 224019"/>
                  <a:gd name="connsiteX1" fmla="*/ 80058 w 173834"/>
                  <a:gd name="connsiteY1" fmla="*/ 0 h 224019"/>
                  <a:gd name="connsiteX2" fmla="*/ 173834 w 173834"/>
                  <a:gd name="connsiteY2" fmla="*/ 223478 h 224019"/>
                  <a:gd name="connsiteX3" fmla="*/ 0 w 173834"/>
                  <a:gd name="connsiteY3" fmla="*/ 222462 h 224019"/>
                  <a:gd name="connsiteX0" fmla="*/ 0 w 173834"/>
                  <a:gd name="connsiteY0" fmla="*/ 222462 h 223478"/>
                  <a:gd name="connsiteX1" fmla="*/ 80058 w 173834"/>
                  <a:gd name="connsiteY1" fmla="*/ 0 h 223478"/>
                  <a:gd name="connsiteX2" fmla="*/ 173834 w 173834"/>
                  <a:gd name="connsiteY2" fmla="*/ 223478 h 223478"/>
                  <a:gd name="connsiteX3" fmla="*/ 0 w 173834"/>
                  <a:gd name="connsiteY3" fmla="*/ 222462 h 223478"/>
                  <a:gd name="connsiteX0" fmla="*/ 0 w 179881"/>
                  <a:gd name="connsiteY0" fmla="*/ 237789 h 237789"/>
                  <a:gd name="connsiteX1" fmla="*/ 86105 w 179881"/>
                  <a:gd name="connsiteY1" fmla="*/ 0 h 237789"/>
                  <a:gd name="connsiteX2" fmla="*/ 179881 w 179881"/>
                  <a:gd name="connsiteY2" fmla="*/ 223478 h 237789"/>
                  <a:gd name="connsiteX3" fmla="*/ 0 w 179881"/>
                  <a:gd name="connsiteY3" fmla="*/ 237789 h 237789"/>
                  <a:gd name="connsiteX0" fmla="*/ 0 w 179881"/>
                  <a:gd name="connsiteY0" fmla="*/ 237789 h 237789"/>
                  <a:gd name="connsiteX1" fmla="*/ 86105 w 179881"/>
                  <a:gd name="connsiteY1" fmla="*/ 0 h 237789"/>
                  <a:gd name="connsiteX2" fmla="*/ 179881 w 179881"/>
                  <a:gd name="connsiteY2" fmla="*/ 223478 h 237789"/>
                  <a:gd name="connsiteX3" fmla="*/ 0 w 179881"/>
                  <a:gd name="connsiteY3" fmla="*/ 237789 h 237789"/>
                  <a:gd name="connsiteX0" fmla="*/ 0 w 179881"/>
                  <a:gd name="connsiteY0" fmla="*/ 237789 h 237789"/>
                  <a:gd name="connsiteX1" fmla="*/ 86105 w 179881"/>
                  <a:gd name="connsiteY1" fmla="*/ 0 h 237789"/>
                  <a:gd name="connsiteX2" fmla="*/ 179881 w 179881"/>
                  <a:gd name="connsiteY2" fmla="*/ 223478 h 237789"/>
                  <a:gd name="connsiteX3" fmla="*/ 0 w 179881"/>
                  <a:gd name="connsiteY3" fmla="*/ 237789 h 237789"/>
                  <a:gd name="connsiteX0" fmla="*/ 0 w 183673"/>
                  <a:gd name="connsiteY0" fmla="*/ 237789 h 237789"/>
                  <a:gd name="connsiteX1" fmla="*/ 86105 w 183673"/>
                  <a:gd name="connsiteY1" fmla="*/ 0 h 237789"/>
                  <a:gd name="connsiteX2" fmla="*/ 183673 w 183673"/>
                  <a:gd name="connsiteY2" fmla="*/ 228376 h 237789"/>
                  <a:gd name="connsiteX3" fmla="*/ 0 w 183673"/>
                  <a:gd name="connsiteY3" fmla="*/ 237789 h 237789"/>
                  <a:gd name="connsiteX0" fmla="*/ 0 w 183673"/>
                  <a:gd name="connsiteY0" fmla="*/ 237789 h 237789"/>
                  <a:gd name="connsiteX1" fmla="*/ 86105 w 183673"/>
                  <a:gd name="connsiteY1" fmla="*/ 0 h 237789"/>
                  <a:gd name="connsiteX2" fmla="*/ 183673 w 183673"/>
                  <a:gd name="connsiteY2" fmla="*/ 228376 h 237789"/>
                  <a:gd name="connsiteX3" fmla="*/ 0 w 183673"/>
                  <a:gd name="connsiteY3" fmla="*/ 237789 h 237789"/>
                </a:gdLst>
                <a:ahLst/>
                <a:cxnLst>
                  <a:cxn ang="0">
                    <a:pos x="connsiteX0" y="connsiteY0"/>
                  </a:cxn>
                  <a:cxn ang="0">
                    <a:pos x="connsiteX1" y="connsiteY1"/>
                  </a:cxn>
                  <a:cxn ang="0">
                    <a:pos x="connsiteX2" y="connsiteY2"/>
                  </a:cxn>
                  <a:cxn ang="0">
                    <a:pos x="connsiteX3" y="connsiteY3"/>
                  </a:cxn>
                </a:cxnLst>
                <a:rect l="l" t="t" r="r" b="b"/>
                <a:pathLst>
                  <a:path w="183673" h="237789">
                    <a:moveTo>
                      <a:pt x="0" y="237789"/>
                    </a:moveTo>
                    <a:cubicBezTo>
                      <a:pt x="24296" y="158917"/>
                      <a:pt x="57403" y="79263"/>
                      <a:pt x="86105" y="0"/>
                    </a:cubicBezTo>
                    <a:lnTo>
                      <a:pt x="183673" y="228376"/>
                    </a:lnTo>
                    <a:cubicBezTo>
                      <a:pt x="96888" y="171410"/>
                      <a:pt x="31485" y="213335"/>
                      <a:pt x="0" y="237789"/>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a:solidFill>
                      <a:srgbClr val="000000"/>
                    </a:solidFill>
                    <a:effectLst/>
                    <a:latin typeface="Quicksand Medium"/>
                    <a:ea typeface="Calibri" panose="020F0502020204030204" pitchFamily="34" charset="0"/>
                    <a:cs typeface="Times New Roman" panose="02020603050405020304" pitchFamily="18" charset="0"/>
                  </a:rPr>
                  <a:t> </a:t>
                </a:r>
                <a:endParaRPr lang="en-US" sz="1100">
                  <a:effectLst/>
                  <a:latin typeface="Quicksand Medium"/>
                  <a:ea typeface="Calibri" panose="020F0502020204030204" pitchFamily="34"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0DD54F95-339B-8205-5D1B-D43C1AD8DC6D}"/>
                  </a:ext>
                </a:extLst>
              </p:cNvPr>
              <p:cNvCxnSpPr/>
              <p:nvPr/>
            </p:nvCxnSpPr>
            <p:spPr>
              <a:xfrm>
                <a:off x="91040" y="126766"/>
                <a:ext cx="105263" cy="226528"/>
              </a:xfrm>
              <a:prstGeom prst="line">
                <a:avLst/>
              </a:prstGeom>
              <a:ln w="34925"/>
              <a:effectLst/>
            </p:spPr>
            <p:style>
              <a:lnRef idx="1">
                <a:schemeClr val="dk1"/>
              </a:lnRef>
              <a:fillRef idx="0">
                <a:schemeClr val="dk1"/>
              </a:fillRef>
              <a:effectRef idx="0">
                <a:schemeClr val="dk1"/>
              </a:effectRef>
              <a:fontRef idx="minor">
                <a:schemeClr val="tx1"/>
              </a:fontRef>
            </p:style>
          </p:cxnSp>
        </p:grpSp>
      </p:grpSp>
      <p:pic>
        <p:nvPicPr>
          <p:cNvPr id="9" name="Picture 8">
            <a:extLst>
              <a:ext uri="{FF2B5EF4-FFF2-40B4-BE49-F238E27FC236}">
                <a16:creationId xmlns:a16="http://schemas.microsoft.com/office/drawing/2014/main" id="{678819B2-FC43-7803-70B0-E53CEB8CF66F}"/>
              </a:ext>
            </a:extLst>
          </p:cNvPr>
          <p:cNvPicPr>
            <a:picLocks noChangeAspect="1"/>
          </p:cNvPicPr>
          <p:nvPr/>
        </p:nvPicPr>
        <p:blipFill>
          <a:blip r:embed="rId3"/>
          <a:stretch>
            <a:fillRect/>
          </a:stretch>
        </p:blipFill>
        <p:spPr>
          <a:xfrm>
            <a:off x="4958561" y="1000540"/>
            <a:ext cx="6890540" cy="4253492"/>
          </a:xfrm>
          <a:prstGeom prst="rect">
            <a:avLst/>
          </a:prstGeom>
        </p:spPr>
      </p:pic>
      <p:pic>
        <p:nvPicPr>
          <p:cNvPr id="11" name="Picture 10" descr="A screenshot of a computer&#10;&#10;Description automatically generated with medium confidence">
            <a:extLst>
              <a:ext uri="{FF2B5EF4-FFF2-40B4-BE49-F238E27FC236}">
                <a16:creationId xmlns:a16="http://schemas.microsoft.com/office/drawing/2014/main" id="{77764850-C59B-7981-4622-92AE63027E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0893" y="1006191"/>
            <a:ext cx="6888208" cy="4271757"/>
          </a:xfrm>
          <a:prstGeom prst="rect">
            <a:avLst/>
          </a:prstGeom>
        </p:spPr>
      </p:pic>
    </p:spTree>
    <p:extLst>
      <p:ext uri="{BB962C8B-B14F-4D97-AF65-F5344CB8AC3E}">
        <p14:creationId xmlns:p14="http://schemas.microsoft.com/office/powerpoint/2010/main" val="4039186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10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7" name="TextBox 6">
            <a:extLst>
              <a:ext uri="{FF2B5EF4-FFF2-40B4-BE49-F238E27FC236}">
                <a16:creationId xmlns:a16="http://schemas.microsoft.com/office/drawing/2014/main" id="{61C63A5C-8C4D-496F-A3E0-1E537882C8B0}"/>
              </a:ext>
            </a:extLst>
          </p:cNvPr>
          <p:cNvSpPr txBox="1"/>
          <p:nvPr/>
        </p:nvSpPr>
        <p:spPr>
          <a:xfrm>
            <a:off x="88933" y="6373413"/>
            <a:ext cx="930292" cy="379656"/>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867" b="0" i="0" u="none" strike="noStrike" kern="0" cap="none" spc="0" normalizeH="0" baseline="0" noProof="0" dirty="0">
                <a:ln>
                  <a:noFill/>
                </a:ln>
                <a:solidFill>
                  <a:srgbClr val="000000"/>
                </a:solidFill>
                <a:effectLst/>
                <a:uLnTx/>
                <a:uFillTx/>
                <a:latin typeface="Arial"/>
                <a:ea typeface="+mn-ea"/>
                <a:cs typeface="Arial"/>
                <a:sym typeface="Arial"/>
              </a:rPr>
              <a:t>8 X20</a:t>
            </a:r>
          </a:p>
        </p:txBody>
      </p:sp>
      <p:sp>
        <p:nvSpPr>
          <p:cNvPr id="11" name="Rectangle 10">
            <a:extLst>
              <a:ext uri="{FF2B5EF4-FFF2-40B4-BE49-F238E27FC236}">
                <a16:creationId xmlns:a16="http://schemas.microsoft.com/office/drawing/2014/main" id="{F60C3A80-AFA5-4B29-A8D3-AA837EFEB25C}"/>
              </a:ext>
            </a:extLst>
          </p:cNvPr>
          <p:cNvSpPr/>
          <p:nvPr/>
        </p:nvSpPr>
        <p:spPr>
          <a:xfrm>
            <a:off x="10049503" y="5904246"/>
            <a:ext cx="2053565" cy="942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US" sz="1867" b="0" i="0" u="none" strike="noStrike" kern="0" cap="none" spc="0" normalizeH="0" baseline="0" noProof="0">
              <a:ln>
                <a:noFill/>
              </a:ln>
              <a:solidFill>
                <a:srgbClr val="FFFFFF"/>
              </a:solidFill>
              <a:effectLst/>
              <a:uLnTx/>
              <a:uFillTx/>
              <a:latin typeface="Arial"/>
              <a:ea typeface="+mn-ea"/>
              <a:cs typeface="+mn-cs"/>
              <a:sym typeface="Arial"/>
            </a:endParaRPr>
          </a:p>
        </p:txBody>
      </p:sp>
      <p:grpSp>
        <p:nvGrpSpPr>
          <p:cNvPr id="28" name="Group 27">
            <a:extLst>
              <a:ext uri="{FF2B5EF4-FFF2-40B4-BE49-F238E27FC236}">
                <a16:creationId xmlns:a16="http://schemas.microsoft.com/office/drawing/2014/main" id="{D5A7A2A8-9A28-406B-B2AF-86F97A6142FD}"/>
              </a:ext>
            </a:extLst>
          </p:cNvPr>
          <p:cNvGrpSpPr/>
          <p:nvPr/>
        </p:nvGrpSpPr>
        <p:grpSpPr>
          <a:xfrm>
            <a:off x="1413480" y="1034834"/>
            <a:ext cx="9013921" cy="5102525"/>
            <a:chOff x="1060109" y="776125"/>
            <a:chExt cx="6760441" cy="3826894"/>
          </a:xfrm>
        </p:grpSpPr>
        <p:grpSp>
          <p:nvGrpSpPr>
            <p:cNvPr id="30" name="Group 29">
              <a:extLst>
                <a:ext uri="{FF2B5EF4-FFF2-40B4-BE49-F238E27FC236}">
                  <a16:creationId xmlns:a16="http://schemas.microsoft.com/office/drawing/2014/main" id="{73124002-68A5-4BD0-BB9C-CF04CE84F390}"/>
                </a:ext>
              </a:extLst>
            </p:cNvPr>
            <p:cNvGrpSpPr/>
            <p:nvPr/>
          </p:nvGrpSpPr>
          <p:grpSpPr>
            <a:xfrm>
              <a:off x="1060109" y="4328773"/>
              <a:ext cx="265898" cy="274246"/>
              <a:chOff x="813547" y="4672455"/>
              <a:chExt cx="265898" cy="274246"/>
            </a:xfrm>
          </p:grpSpPr>
          <p:cxnSp>
            <p:nvCxnSpPr>
              <p:cNvPr id="34" name="Straight Connector 33">
                <a:extLst>
                  <a:ext uri="{FF2B5EF4-FFF2-40B4-BE49-F238E27FC236}">
                    <a16:creationId xmlns:a16="http://schemas.microsoft.com/office/drawing/2014/main" id="{068D2D6B-3933-4A17-BDEC-B08DAFB10D66}"/>
                  </a:ext>
                </a:extLst>
              </p:cNvPr>
              <p:cNvCxnSpPr>
                <a:cxnSpLocks/>
              </p:cNvCxnSpPr>
              <p:nvPr/>
            </p:nvCxnSpPr>
            <p:spPr>
              <a:xfrm>
                <a:off x="813547" y="4672455"/>
                <a:ext cx="0" cy="2742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B78A05E-810B-425A-90D1-922E40BA7590}"/>
                  </a:ext>
                </a:extLst>
              </p:cNvPr>
              <p:cNvCxnSpPr>
                <a:cxnSpLocks/>
              </p:cNvCxnSpPr>
              <p:nvPr/>
            </p:nvCxnSpPr>
            <p:spPr>
              <a:xfrm>
                <a:off x="813547" y="4946701"/>
                <a:ext cx="2658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338063E6-2FB0-4868-89EF-5442A129B5C1}"/>
                </a:ext>
              </a:extLst>
            </p:cNvPr>
            <p:cNvGrpSpPr/>
            <p:nvPr/>
          </p:nvGrpSpPr>
          <p:grpSpPr>
            <a:xfrm rot="10800000">
              <a:off x="7554652" y="776125"/>
              <a:ext cx="265898" cy="274246"/>
              <a:chOff x="813547" y="4672455"/>
              <a:chExt cx="265898" cy="274246"/>
            </a:xfrm>
          </p:grpSpPr>
          <p:cxnSp>
            <p:nvCxnSpPr>
              <p:cNvPr id="32" name="Straight Connector 31">
                <a:extLst>
                  <a:ext uri="{FF2B5EF4-FFF2-40B4-BE49-F238E27FC236}">
                    <a16:creationId xmlns:a16="http://schemas.microsoft.com/office/drawing/2014/main" id="{A7035989-E36B-4285-A0C1-647FBD8E38AA}"/>
                  </a:ext>
                </a:extLst>
              </p:cNvPr>
              <p:cNvCxnSpPr>
                <a:cxnSpLocks/>
              </p:cNvCxnSpPr>
              <p:nvPr/>
            </p:nvCxnSpPr>
            <p:spPr>
              <a:xfrm>
                <a:off x="813547" y="4672455"/>
                <a:ext cx="0" cy="2742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BD2C32C-3C44-44CA-B5A8-43005F68D110}"/>
                  </a:ext>
                </a:extLst>
              </p:cNvPr>
              <p:cNvCxnSpPr>
                <a:cxnSpLocks/>
              </p:cNvCxnSpPr>
              <p:nvPr/>
            </p:nvCxnSpPr>
            <p:spPr>
              <a:xfrm>
                <a:off x="813547" y="4946701"/>
                <a:ext cx="2658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 name="Rectangle 5">
            <a:extLst>
              <a:ext uri="{FF2B5EF4-FFF2-40B4-BE49-F238E27FC236}">
                <a16:creationId xmlns:a16="http://schemas.microsoft.com/office/drawing/2014/main" id="{70DCD2B2-618F-4715-8BB4-604C0605495F}"/>
              </a:ext>
            </a:extLst>
          </p:cNvPr>
          <p:cNvSpPr/>
          <p:nvPr/>
        </p:nvSpPr>
        <p:spPr>
          <a:xfrm>
            <a:off x="3628206" y="517133"/>
            <a:ext cx="4988866" cy="584775"/>
          </a:xfrm>
          <a:prstGeom prst="rect">
            <a:avLst/>
          </a:prstGeom>
        </p:spPr>
        <p:txBody>
          <a:bodyPr wrap="none">
            <a:spAutoFit/>
          </a:bodyPr>
          <a:lstStyle/>
          <a:p>
            <a:pPr marL="0" marR="0" lvl="0" indent="0" algn="l" defTabSz="1219170" rtl="0" eaLnBrk="1" fontAlgn="auto" latinLnBrk="0" hangingPunct="1">
              <a:lnSpc>
                <a:spcPct val="100000"/>
              </a:lnSpc>
              <a:spcBef>
                <a:spcPts val="0"/>
              </a:spcBef>
              <a:spcAft>
                <a:spcPts val="0"/>
              </a:spcAft>
              <a:buClr>
                <a:srgbClr val="000000"/>
              </a:buClr>
              <a:buSzPts val="6000"/>
              <a:buFontTx/>
              <a:buNone/>
              <a:tabLst/>
              <a:defRPr/>
            </a:pPr>
            <a:r>
              <a:rPr kumimoji="0" lang="en-US" sz="3200" b="1" i="0" u="none" strike="noStrike" kern="0" cap="none" spc="0" normalizeH="0" baseline="0" noProof="0" dirty="0">
                <a:ln>
                  <a:noFill/>
                </a:ln>
                <a:solidFill>
                  <a:srgbClr val="000000"/>
                </a:solidFill>
                <a:effectLst/>
                <a:uLnTx/>
                <a:uFillTx/>
                <a:latin typeface="Arial" panose="020B0604020202020204" pitchFamily="34" charset="0"/>
                <a:ea typeface="Calibri"/>
                <a:cs typeface="Arial" panose="020B0604020202020204" pitchFamily="34" charset="0"/>
                <a:sym typeface="Calibri"/>
              </a:rPr>
              <a:t>Workspace Organization</a:t>
            </a:r>
          </a:p>
        </p:txBody>
      </p:sp>
      <p:sp>
        <p:nvSpPr>
          <p:cNvPr id="4" name="Rectangle 3">
            <a:extLst>
              <a:ext uri="{FF2B5EF4-FFF2-40B4-BE49-F238E27FC236}">
                <a16:creationId xmlns:a16="http://schemas.microsoft.com/office/drawing/2014/main" id="{1D69083B-985D-4448-8F7C-ACF70D56F7CA}"/>
              </a:ext>
            </a:extLst>
          </p:cNvPr>
          <p:cNvSpPr/>
          <p:nvPr/>
        </p:nvSpPr>
        <p:spPr>
          <a:xfrm>
            <a:off x="3463219" y="593840"/>
            <a:ext cx="5289756" cy="704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US" sz="1867" b="0" i="0" u="none" strike="noStrike" kern="0" cap="none" spc="0" normalizeH="0" baseline="0" noProof="0">
              <a:ln>
                <a:noFill/>
              </a:ln>
              <a:solidFill>
                <a:srgbClr val="FFFFFF"/>
              </a:solidFill>
              <a:effectLst/>
              <a:uLnTx/>
              <a:uFillTx/>
              <a:latin typeface="Arial"/>
              <a:ea typeface="+mn-ea"/>
              <a:cs typeface="+mn-cs"/>
              <a:sym typeface="Arial"/>
            </a:endParaRPr>
          </a:p>
        </p:txBody>
      </p:sp>
      <p:grpSp>
        <p:nvGrpSpPr>
          <p:cNvPr id="14" name="Group 13">
            <a:extLst>
              <a:ext uri="{FF2B5EF4-FFF2-40B4-BE49-F238E27FC236}">
                <a16:creationId xmlns:a16="http://schemas.microsoft.com/office/drawing/2014/main" id="{98DC95E5-1207-419E-AFA0-ABE7531DA8C5}"/>
              </a:ext>
            </a:extLst>
          </p:cNvPr>
          <p:cNvGrpSpPr>
            <a:grpSpLocks noChangeAspect="1"/>
          </p:cNvGrpSpPr>
          <p:nvPr/>
        </p:nvGrpSpPr>
        <p:grpSpPr>
          <a:xfrm>
            <a:off x="1413478" y="418130"/>
            <a:ext cx="10110429" cy="5712621"/>
            <a:chOff x="1066800" y="785916"/>
            <a:chExt cx="6756345" cy="3817485"/>
          </a:xfrm>
        </p:grpSpPr>
        <p:grpSp>
          <p:nvGrpSpPr>
            <p:cNvPr id="5" name="Group 4">
              <a:extLst>
                <a:ext uri="{FF2B5EF4-FFF2-40B4-BE49-F238E27FC236}">
                  <a16:creationId xmlns:a16="http://schemas.microsoft.com/office/drawing/2014/main" id="{5D3DFD3F-A949-4BE4-B22C-93D05CEAA1CC}"/>
                </a:ext>
              </a:extLst>
            </p:cNvPr>
            <p:cNvGrpSpPr/>
            <p:nvPr/>
          </p:nvGrpSpPr>
          <p:grpSpPr>
            <a:xfrm>
              <a:off x="1077960" y="785916"/>
              <a:ext cx="6745185" cy="3605929"/>
              <a:chOff x="1065315" y="768119"/>
              <a:chExt cx="6745185" cy="3605929"/>
            </a:xfrm>
          </p:grpSpPr>
          <p:grpSp>
            <p:nvGrpSpPr>
              <p:cNvPr id="2" name="Group 1">
                <a:extLst>
                  <a:ext uri="{FF2B5EF4-FFF2-40B4-BE49-F238E27FC236}">
                    <a16:creationId xmlns:a16="http://schemas.microsoft.com/office/drawing/2014/main" id="{B019BA0D-7756-4192-A87A-83EAB2DF9011}"/>
                  </a:ext>
                </a:extLst>
              </p:cNvPr>
              <p:cNvGrpSpPr/>
              <p:nvPr/>
            </p:nvGrpSpPr>
            <p:grpSpPr>
              <a:xfrm>
                <a:off x="1066800" y="768119"/>
                <a:ext cx="6743700" cy="3605929"/>
                <a:chOff x="1066800" y="768119"/>
                <a:chExt cx="6743700" cy="3605929"/>
              </a:xfrm>
            </p:grpSpPr>
            <p:pic>
              <p:nvPicPr>
                <p:cNvPr id="3" name="Picture 2">
                  <a:extLst>
                    <a:ext uri="{FF2B5EF4-FFF2-40B4-BE49-F238E27FC236}">
                      <a16:creationId xmlns:a16="http://schemas.microsoft.com/office/drawing/2014/main" id="{0E4F3533-70D6-4B14-8232-628F481BA35B}"/>
                    </a:ext>
                  </a:extLst>
                </p:cNvPr>
                <p:cNvPicPr>
                  <a:picLocks noChangeAspect="1"/>
                </p:cNvPicPr>
                <p:nvPr/>
              </p:nvPicPr>
              <p:blipFill rotWithShape="1">
                <a:blip r:embed="rId3"/>
                <a:srcRect r="12453"/>
                <a:stretch/>
              </p:blipFill>
              <p:spPr>
                <a:xfrm>
                  <a:off x="1066800" y="769451"/>
                  <a:ext cx="6743700" cy="3604597"/>
                </a:xfrm>
                <a:prstGeom prst="rect">
                  <a:avLst/>
                </a:prstGeom>
              </p:spPr>
            </p:pic>
            <p:pic>
              <p:nvPicPr>
                <p:cNvPr id="12" name="Picture 11">
                  <a:extLst>
                    <a:ext uri="{FF2B5EF4-FFF2-40B4-BE49-F238E27FC236}">
                      <a16:creationId xmlns:a16="http://schemas.microsoft.com/office/drawing/2014/main" id="{B5D73F2C-0728-4C31-B18D-79E82999DCF1}"/>
                    </a:ext>
                  </a:extLst>
                </p:cNvPr>
                <p:cNvPicPr>
                  <a:picLocks noChangeAspect="1"/>
                </p:cNvPicPr>
                <p:nvPr/>
              </p:nvPicPr>
              <p:blipFill rotWithShape="1">
                <a:blip r:embed="rId3"/>
                <a:srcRect l="82072" r="1754" b="18167"/>
                <a:stretch/>
              </p:blipFill>
              <p:spPr>
                <a:xfrm>
                  <a:off x="6561574" y="768119"/>
                  <a:ext cx="1245890" cy="2949771"/>
                </a:xfrm>
                <a:prstGeom prst="rect">
                  <a:avLst/>
                </a:prstGeom>
              </p:spPr>
            </p:pic>
          </p:grpSp>
          <p:pic>
            <p:nvPicPr>
              <p:cNvPr id="8" name="Picture 7">
                <a:extLst>
                  <a:ext uri="{FF2B5EF4-FFF2-40B4-BE49-F238E27FC236}">
                    <a16:creationId xmlns:a16="http://schemas.microsoft.com/office/drawing/2014/main" id="{AAEB7F8D-F760-4F26-BE87-CC8251DBEA24}"/>
                  </a:ext>
                </a:extLst>
              </p:cNvPr>
              <p:cNvPicPr>
                <a:picLocks noChangeAspect="1"/>
              </p:cNvPicPr>
              <p:nvPr/>
            </p:nvPicPr>
            <p:blipFill rotWithShape="1">
              <a:blip r:embed="rId3"/>
              <a:srcRect t="32042" r="97722" b="20427"/>
              <a:stretch/>
            </p:blipFill>
            <p:spPr>
              <a:xfrm>
                <a:off x="1065315" y="1152605"/>
                <a:ext cx="328972" cy="3211743"/>
              </a:xfrm>
              <a:prstGeom prst="rect">
                <a:avLst/>
              </a:prstGeom>
            </p:spPr>
          </p:pic>
        </p:grpSp>
        <p:pic>
          <p:nvPicPr>
            <p:cNvPr id="78" name="Picture 77">
              <a:extLst>
                <a:ext uri="{FF2B5EF4-FFF2-40B4-BE49-F238E27FC236}">
                  <a16:creationId xmlns:a16="http://schemas.microsoft.com/office/drawing/2014/main" id="{5947ADD1-C5A2-4E5A-B6F4-2C3D9D01A90A}"/>
                </a:ext>
              </a:extLst>
            </p:cNvPr>
            <p:cNvPicPr>
              <a:picLocks noChangeAspect="1"/>
            </p:cNvPicPr>
            <p:nvPr/>
          </p:nvPicPr>
          <p:blipFill rotWithShape="1">
            <a:blip r:embed="rId4"/>
            <a:srcRect l="104" t="96538" r="96082"/>
            <a:stretch/>
          </p:blipFill>
          <p:spPr>
            <a:xfrm>
              <a:off x="1066800" y="4374048"/>
              <a:ext cx="464966" cy="225784"/>
            </a:xfrm>
            <a:prstGeom prst="rect">
              <a:avLst/>
            </a:prstGeom>
          </p:spPr>
        </p:pic>
        <p:pic>
          <p:nvPicPr>
            <p:cNvPr id="79" name="Picture 78">
              <a:extLst>
                <a:ext uri="{FF2B5EF4-FFF2-40B4-BE49-F238E27FC236}">
                  <a16:creationId xmlns:a16="http://schemas.microsoft.com/office/drawing/2014/main" id="{E4C4939B-B3DD-4437-B666-1863A0619D1E}"/>
                </a:ext>
              </a:extLst>
            </p:cNvPr>
            <p:cNvPicPr>
              <a:picLocks noChangeAspect="1"/>
            </p:cNvPicPr>
            <p:nvPr/>
          </p:nvPicPr>
          <p:blipFill rotWithShape="1">
            <a:blip r:embed="rId5">
              <a:alphaModFix/>
            </a:blip>
            <a:srcRect l="43204" t="96506" r="140" b="833"/>
            <a:stretch/>
          </p:blipFill>
          <p:spPr>
            <a:xfrm>
              <a:off x="1531766" y="4394904"/>
              <a:ext cx="6275698" cy="206012"/>
            </a:xfrm>
            <a:prstGeom prst="rect">
              <a:avLst/>
            </a:prstGeom>
          </p:spPr>
        </p:pic>
        <p:pic>
          <p:nvPicPr>
            <p:cNvPr id="17" name="Picture 16">
              <a:extLst>
                <a:ext uri="{FF2B5EF4-FFF2-40B4-BE49-F238E27FC236}">
                  <a16:creationId xmlns:a16="http://schemas.microsoft.com/office/drawing/2014/main" id="{5946BDB3-A5CC-4006-825F-300BFEB21ACE}"/>
                </a:ext>
              </a:extLst>
            </p:cNvPr>
            <p:cNvPicPr>
              <a:picLocks noChangeAspect="1"/>
            </p:cNvPicPr>
            <p:nvPr/>
          </p:nvPicPr>
          <p:blipFill rotWithShape="1">
            <a:blip r:embed="rId6"/>
            <a:srcRect t="2345" b="-1"/>
            <a:stretch/>
          </p:blipFill>
          <p:spPr>
            <a:xfrm>
              <a:off x="5506557" y="4395013"/>
              <a:ext cx="2303943" cy="208388"/>
            </a:xfrm>
            <a:prstGeom prst="rect">
              <a:avLst/>
            </a:prstGeom>
          </p:spPr>
        </p:pic>
        <p:pic>
          <p:nvPicPr>
            <p:cNvPr id="19" name="Picture 18">
              <a:extLst>
                <a:ext uri="{FF2B5EF4-FFF2-40B4-BE49-F238E27FC236}">
                  <a16:creationId xmlns:a16="http://schemas.microsoft.com/office/drawing/2014/main" id="{BF816E63-1FB1-470A-9060-A427093B8374}"/>
                </a:ext>
              </a:extLst>
            </p:cNvPr>
            <p:cNvPicPr>
              <a:picLocks noChangeAspect="1"/>
            </p:cNvPicPr>
            <p:nvPr/>
          </p:nvPicPr>
          <p:blipFill>
            <a:blip r:embed="rId7"/>
            <a:stretch>
              <a:fillRect/>
            </a:stretch>
          </p:blipFill>
          <p:spPr>
            <a:xfrm>
              <a:off x="7537127" y="1381379"/>
              <a:ext cx="282360" cy="2938778"/>
            </a:xfrm>
            <a:prstGeom prst="rect">
              <a:avLst/>
            </a:prstGeom>
          </p:spPr>
        </p:pic>
      </p:grpSp>
      <p:sp>
        <p:nvSpPr>
          <p:cNvPr id="23" name="Rectangle 22">
            <a:extLst>
              <a:ext uri="{FF2B5EF4-FFF2-40B4-BE49-F238E27FC236}">
                <a16:creationId xmlns:a16="http://schemas.microsoft.com/office/drawing/2014/main" id="{C2116BD3-700F-4CFC-93CB-3F90052BE5CB}"/>
              </a:ext>
            </a:extLst>
          </p:cNvPr>
          <p:cNvSpPr/>
          <p:nvPr/>
        </p:nvSpPr>
        <p:spPr>
          <a:xfrm>
            <a:off x="3998428" y="2486769"/>
            <a:ext cx="936528" cy="2009599"/>
          </a:xfrm>
          <a:prstGeom prst="rect">
            <a:avLst/>
          </a:prstGeom>
          <a:solidFill>
            <a:srgbClr val="CCCC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US" sz="1867"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6" name="TextBox 35">
            <a:extLst>
              <a:ext uri="{FF2B5EF4-FFF2-40B4-BE49-F238E27FC236}">
                <a16:creationId xmlns:a16="http://schemas.microsoft.com/office/drawing/2014/main" id="{491D4377-D1EA-4D9E-827E-456BA61618D5}"/>
              </a:ext>
            </a:extLst>
          </p:cNvPr>
          <p:cNvSpPr txBox="1"/>
          <p:nvPr/>
        </p:nvSpPr>
        <p:spPr>
          <a:xfrm>
            <a:off x="2028052" y="5850100"/>
            <a:ext cx="4402693" cy="256545"/>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067" b="0" i="0" u="none" strike="noStrike" kern="0" cap="none" spc="0" normalizeH="0" baseline="0" noProof="0" dirty="0">
                <a:ln>
                  <a:noFill/>
                </a:ln>
                <a:solidFill>
                  <a:srgbClr val="000000"/>
                </a:solidFill>
                <a:effectLst/>
                <a:uLnTx/>
                <a:uFillTx/>
                <a:latin typeface="Arial"/>
                <a:ea typeface="+mn-ea"/>
                <a:cs typeface="Arial"/>
                <a:sym typeface="Arial"/>
              </a:rPr>
              <a:t>Select objects. Shift to extend select. Drag mouse to select multiple.</a:t>
            </a:r>
          </a:p>
        </p:txBody>
      </p:sp>
      <p:sp>
        <p:nvSpPr>
          <p:cNvPr id="16" name="TextBox 15">
            <a:extLst>
              <a:ext uri="{FF2B5EF4-FFF2-40B4-BE49-F238E27FC236}">
                <a16:creationId xmlns:a16="http://schemas.microsoft.com/office/drawing/2014/main" id="{CC497468-C8FE-421A-AB14-B573E99E61E7}"/>
              </a:ext>
            </a:extLst>
          </p:cNvPr>
          <p:cNvSpPr txBox="1"/>
          <p:nvPr/>
        </p:nvSpPr>
        <p:spPr>
          <a:xfrm>
            <a:off x="4420850" y="2591869"/>
            <a:ext cx="5541857" cy="913007"/>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3200" b="0" i="0" u="none" strike="noStrike" kern="0" cap="none" spc="0" normalizeH="0" baseline="0" noProof="0" dirty="0">
                <a:ln>
                  <a:noFill/>
                </a:ln>
                <a:solidFill>
                  <a:srgbClr val="000000"/>
                </a:solidFill>
                <a:effectLst/>
                <a:uLnTx/>
                <a:uFillTx/>
                <a:latin typeface="Arial Black" panose="020B0A04020102020204" pitchFamily="34" charset="0"/>
                <a:ea typeface="+mn-ea"/>
                <a:cs typeface="Arial"/>
                <a:sym typeface="Arial"/>
              </a:rPr>
              <a:t> </a:t>
            </a:r>
            <a:r>
              <a:rPr kumimoji="0" lang="en-US" sz="5333" b="0" i="0" u="none" strike="noStrike" kern="0" cap="none" spc="0" normalizeH="0" baseline="0" noProof="0" dirty="0">
                <a:ln>
                  <a:noFill/>
                </a:ln>
                <a:solidFill>
                  <a:srgbClr val="000000"/>
                </a:solidFill>
                <a:effectLst/>
                <a:uLnTx/>
                <a:uFillTx/>
                <a:latin typeface="Attic Antique" panose="02000700060000020004" pitchFamily="50" charset="0"/>
                <a:ea typeface="+mn-ea"/>
                <a:cs typeface="Arial"/>
                <a:sym typeface="Arial"/>
              </a:rPr>
              <a:t>WORKSPACE</a:t>
            </a:r>
          </a:p>
        </p:txBody>
      </p:sp>
      <p:sp>
        <p:nvSpPr>
          <p:cNvPr id="22" name="Arrow: Up 21">
            <a:extLst>
              <a:ext uri="{FF2B5EF4-FFF2-40B4-BE49-F238E27FC236}">
                <a16:creationId xmlns:a16="http://schemas.microsoft.com/office/drawing/2014/main" id="{4320D644-94C7-4AF1-A6BB-C4A2512A2353}"/>
              </a:ext>
            </a:extLst>
          </p:cNvPr>
          <p:cNvSpPr/>
          <p:nvPr/>
        </p:nvSpPr>
        <p:spPr>
          <a:xfrm>
            <a:off x="5987849" y="575209"/>
            <a:ext cx="736900" cy="1982001"/>
          </a:xfrm>
          <a:prstGeom prst="up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US" sz="1867"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7" name="Arrow: Up 26">
            <a:extLst>
              <a:ext uri="{FF2B5EF4-FFF2-40B4-BE49-F238E27FC236}">
                <a16:creationId xmlns:a16="http://schemas.microsoft.com/office/drawing/2014/main" id="{78C8F2E9-28AC-4441-8D7F-20A4181222E7}"/>
              </a:ext>
            </a:extLst>
          </p:cNvPr>
          <p:cNvSpPr/>
          <p:nvPr/>
        </p:nvSpPr>
        <p:spPr>
          <a:xfrm rot="16200000">
            <a:off x="2546185" y="2249905"/>
            <a:ext cx="615553" cy="1705612"/>
          </a:xfrm>
          <a:prstGeom prst="up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US" sz="1867"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 name="Arrow: Up 28">
            <a:extLst>
              <a:ext uri="{FF2B5EF4-FFF2-40B4-BE49-F238E27FC236}">
                <a16:creationId xmlns:a16="http://schemas.microsoft.com/office/drawing/2014/main" id="{05D4B9BA-A3DE-4405-88BF-CC132A610667}"/>
              </a:ext>
            </a:extLst>
          </p:cNvPr>
          <p:cNvSpPr/>
          <p:nvPr/>
        </p:nvSpPr>
        <p:spPr>
          <a:xfrm rot="5400000">
            <a:off x="9731309" y="2157276"/>
            <a:ext cx="628487" cy="1741381"/>
          </a:xfrm>
          <a:prstGeom prst="up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US" sz="1867"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 name="Rectangle 14">
            <a:extLst>
              <a:ext uri="{FF2B5EF4-FFF2-40B4-BE49-F238E27FC236}">
                <a16:creationId xmlns:a16="http://schemas.microsoft.com/office/drawing/2014/main" id="{7AB350FF-4374-4BD2-B0E0-43FC425D969C}"/>
              </a:ext>
            </a:extLst>
          </p:cNvPr>
          <p:cNvSpPr/>
          <p:nvPr/>
        </p:nvSpPr>
        <p:spPr>
          <a:xfrm>
            <a:off x="1898564" y="517132"/>
            <a:ext cx="9113568" cy="5195184"/>
          </a:xfrm>
          <a:prstGeom prst="rect">
            <a:avLst/>
          </a:prstGeom>
          <a:noFill/>
          <a:ln w="381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US" sz="1867"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6" name="Arrow: Up 25">
            <a:extLst>
              <a:ext uri="{FF2B5EF4-FFF2-40B4-BE49-F238E27FC236}">
                <a16:creationId xmlns:a16="http://schemas.microsoft.com/office/drawing/2014/main" id="{E7417D91-ECD8-44D1-9D7A-CF517C0B4A95}"/>
              </a:ext>
            </a:extLst>
          </p:cNvPr>
          <p:cNvSpPr/>
          <p:nvPr/>
        </p:nvSpPr>
        <p:spPr>
          <a:xfrm rot="10800000">
            <a:off x="5977501" y="3457541"/>
            <a:ext cx="736900" cy="2172497"/>
          </a:xfrm>
          <a:prstGeom prst="up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US" sz="1867"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9" name="Google Shape;487;p50" descr="A picture containing object, thing&#10;&#10;Description generated with high confidence">
            <a:extLst>
              <a:ext uri="{FF2B5EF4-FFF2-40B4-BE49-F238E27FC236}">
                <a16:creationId xmlns:a16="http://schemas.microsoft.com/office/drawing/2014/main" id="{999A37BB-C8BE-8980-13FB-38C61125E757}"/>
              </a:ext>
            </a:extLst>
          </p:cNvPr>
          <p:cNvPicPr preferRelativeResize="0"/>
          <p:nvPr/>
        </p:nvPicPr>
        <p:blipFill rotWithShape="1">
          <a:blip r:embed="rId8">
            <a:alphaModFix/>
          </a:blip>
          <a:srcRect/>
          <a:stretch/>
        </p:blipFill>
        <p:spPr>
          <a:xfrm>
            <a:off x="10778522" y="6239654"/>
            <a:ext cx="1067463" cy="355948"/>
          </a:xfrm>
          <a:prstGeom prst="rect">
            <a:avLst/>
          </a:prstGeom>
          <a:noFill/>
          <a:ln>
            <a:noFill/>
          </a:ln>
        </p:spPr>
      </p:pic>
    </p:spTree>
    <p:extLst>
      <p:ext uri="{BB962C8B-B14F-4D97-AF65-F5344CB8AC3E}">
        <p14:creationId xmlns:p14="http://schemas.microsoft.com/office/powerpoint/2010/main" val="34123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cTn>
                              </p:par>
                            </p:childTnLst>
                          </p:cTn>
                        </p:par>
                        <p:par>
                          <p:cTn id="8" fill="hold">
                            <p:stCondLst>
                              <p:cond delay="1000"/>
                            </p:stCondLst>
                            <p:childTnLst>
                              <p:par>
                                <p:cTn id="9" presetID="10" presetClass="entr" presetSubtype="0" fill="hold" grpId="0" nodeType="afterEffect">
                                  <p:stCondLst>
                                    <p:cond delay="15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childTnLst>
                          </p:cTn>
                        </p:par>
                        <p:par>
                          <p:cTn id="16" fill="hold">
                            <p:stCondLst>
                              <p:cond delay="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2000" fill="hold"/>
                                        <p:tgtEl>
                                          <p:spTgt spid="16"/>
                                        </p:tgtEl>
                                        <p:attrNameLst>
                                          <p:attrName>ppt_w</p:attrName>
                                        </p:attrNameLst>
                                      </p:cBhvr>
                                      <p:tavLst>
                                        <p:tav tm="0">
                                          <p:val>
                                            <p:fltVal val="0"/>
                                          </p:val>
                                        </p:tav>
                                        <p:tav tm="100000">
                                          <p:val>
                                            <p:strVal val="#ppt_w"/>
                                          </p:val>
                                        </p:tav>
                                      </p:tavLst>
                                    </p:anim>
                                    <p:anim calcmode="lin" valueType="num">
                                      <p:cBhvr>
                                        <p:cTn id="28" dur="2000" fill="hold"/>
                                        <p:tgtEl>
                                          <p:spTgt spid="16"/>
                                        </p:tgtEl>
                                        <p:attrNameLst>
                                          <p:attrName>ppt_h</p:attrName>
                                        </p:attrNameLst>
                                      </p:cBhvr>
                                      <p:tavLst>
                                        <p:tav tm="0">
                                          <p:val>
                                            <p:fltVal val="0"/>
                                          </p:val>
                                        </p:tav>
                                        <p:tav tm="100000">
                                          <p:val>
                                            <p:strVal val="#ppt_h"/>
                                          </p:val>
                                        </p:tav>
                                      </p:tavLst>
                                    </p:anim>
                                    <p:animEffect transition="in" filter="fade">
                                      <p:cBhvr>
                                        <p:cTn id="29" dur="2000"/>
                                        <p:tgtEl>
                                          <p:spTgt spid="16"/>
                                        </p:tgtEl>
                                      </p:cBhvr>
                                    </p:animEffect>
                                  </p:childTnLst>
                                </p:cTn>
                              </p:par>
                              <p:par>
                                <p:cTn id="30" presetID="22" presetClass="entr" presetSubtype="4" fill="hold" grpId="0" nodeType="withEffect">
                                  <p:stCondLst>
                                    <p:cond delay="2000"/>
                                  </p:stCondLst>
                                  <p:childTnLst>
                                    <p:set>
                                      <p:cBhvr>
                                        <p:cTn id="31" dur="1" fill="hold">
                                          <p:stCondLst>
                                            <p:cond delay="0"/>
                                          </p:stCondLst>
                                        </p:cTn>
                                        <p:tgtEl>
                                          <p:spTgt spid="22"/>
                                        </p:tgtEl>
                                        <p:attrNameLst>
                                          <p:attrName>style.visibility</p:attrName>
                                        </p:attrNameLst>
                                      </p:cBhvr>
                                      <p:to>
                                        <p:strVal val="visible"/>
                                      </p:to>
                                    </p:set>
                                    <p:animEffect transition="in" filter="wipe(down)">
                                      <p:cBhvr>
                                        <p:cTn id="32" dur="2000"/>
                                        <p:tgtEl>
                                          <p:spTgt spid="22"/>
                                        </p:tgtEl>
                                      </p:cBhvr>
                                    </p:animEffect>
                                  </p:childTnLst>
                                </p:cTn>
                              </p:par>
                              <p:par>
                                <p:cTn id="33" presetID="22" presetClass="entr" presetSubtype="8" fill="hold" grpId="0" nodeType="withEffect">
                                  <p:stCondLst>
                                    <p:cond delay="2000"/>
                                  </p:stCondLst>
                                  <p:childTnLst>
                                    <p:set>
                                      <p:cBhvr>
                                        <p:cTn id="34" dur="1" fill="hold">
                                          <p:stCondLst>
                                            <p:cond delay="0"/>
                                          </p:stCondLst>
                                        </p:cTn>
                                        <p:tgtEl>
                                          <p:spTgt spid="29"/>
                                        </p:tgtEl>
                                        <p:attrNameLst>
                                          <p:attrName>style.visibility</p:attrName>
                                        </p:attrNameLst>
                                      </p:cBhvr>
                                      <p:to>
                                        <p:strVal val="visible"/>
                                      </p:to>
                                    </p:set>
                                    <p:animEffect transition="in" filter="wipe(left)">
                                      <p:cBhvr>
                                        <p:cTn id="35" dur="2000"/>
                                        <p:tgtEl>
                                          <p:spTgt spid="29"/>
                                        </p:tgtEl>
                                      </p:cBhvr>
                                    </p:animEffect>
                                  </p:childTnLst>
                                </p:cTn>
                              </p:par>
                              <p:par>
                                <p:cTn id="36" presetID="22" presetClass="entr" presetSubtype="2" fill="hold" grpId="0" nodeType="withEffect">
                                  <p:stCondLst>
                                    <p:cond delay="2000"/>
                                  </p:stCondLst>
                                  <p:childTnLst>
                                    <p:set>
                                      <p:cBhvr>
                                        <p:cTn id="37" dur="1" fill="hold">
                                          <p:stCondLst>
                                            <p:cond delay="0"/>
                                          </p:stCondLst>
                                        </p:cTn>
                                        <p:tgtEl>
                                          <p:spTgt spid="27"/>
                                        </p:tgtEl>
                                        <p:attrNameLst>
                                          <p:attrName>style.visibility</p:attrName>
                                        </p:attrNameLst>
                                      </p:cBhvr>
                                      <p:to>
                                        <p:strVal val="visible"/>
                                      </p:to>
                                    </p:set>
                                    <p:animEffect transition="in" filter="wipe(right)">
                                      <p:cBhvr>
                                        <p:cTn id="38" dur="2000"/>
                                        <p:tgtEl>
                                          <p:spTgt spid="27"/>
                                        </p:tgtEl>
                                      </p:cBhvr>
                                    </p:animEffect>
                                  </p:childTnLst>
                                </p:cTn>
                              </p:par>
                              <p:par>
                                <p:cTn id="39" presetID="22" presetClass="entr" presetSubtype="1" fill="hold" grpId="0" nodeType="withEffect">
                                  <p:stCondLst>
                                    <p:cond delay="2000"/>
                                  </p:stCondLst>
                                  <p:childTnLst>
                                    <p:set>
                                      <p:cBhvr>
                                        <p:cTn id="40" dur="1" fill="hold">
                                          <p:stCondLst>
                                            <p:cond delay="0"/>
                                          </p:stCondLst>
                                        </p:cTn>
                                        <p:tgtEl>
                                          <p:spTgt spid="26"/>
                                        </p:tgtEl>
                                        <p:attrNameLst>
                                          <p:attrName>style.visibility</p:attrName>
                                        </p:attrNameLst>
                                      </p:cBhvr>
                                      <p:to>
                                        <p:strVal val="visible"/>
                                      </p:to>
                                    </p:set>
                                    <p:animEffect transition="in" filter="wipe(up)">
                                      <p:cBhvr>
                                        <p:cTn id="41" dur="2000"/>
                                        <p:tgtEl>
                                          <p:spTgt spid="26"/>
                                        </p:tgtEl>
                                      </p:cBhvr>
                                    </p:animEffect>
                                  </p:childTnLst>
                                </p:cTn>
                              </p:par>
                              <p:par>
                                <p:cTn id="42" presetID="10" presetClass="entr" presetSubtype="0" fill="hold" grpId="0" nodeType="withEffect">
                                  <p:stCondLst>
                                    <p:cond delay="300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animBg="1"/>
      <p:bldP spid="23" grpId="0" animBg="1"/>
      <p:bldP spid="36" grpId="0"/>
      <p:bldP spid="16" grpId="0"/>
      <p:bldP spid="22" grpId="0" animBg="1"/>
      <p:bldP spid="27" grpId="0" animBg="1"/>
      <p:bldP spid="29" grpId="0" animBg="1"/>
      <p:bldP spid="15" grpId="0" animBg="1"/>
      <p:bldP spid="2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grpSp>
        <p:nvGrpSpPr>
          <p:cNvPr id="3" name="Group 2">
            <a:extLst>
              <a:ext uri="{FF2B5EF4-FFF2-40B4-BE49-F238E27FC236}">
                <a16:creationId xmlns:a16="http://schemas.microsoft.com/office/drawing/2014/main" id="{4FDA6F3D-D4DA-2D3E-A982-3FB21E985CF7}"/>
              </a:ext>
            </a:extLst>
          </p:cNvPr>
          <p:cNvGrpSpPr>
            <a:grpSpLocks noChangeAspect="1"/>
          </p:cNvGrpSpPr>
          <p:nvPr/>
        </p:nvGrpSpPr>
        <p:grpSpPr>
          <a:xfrm>
            <a:off x="3162300" y="990600"/>
            <a:ext cx="1465112" cy="1395486"/>
            <a:chOff x="811639" y="1331201"/>
            <a:chExt cx="678006" cy="655083"/>
          </a:xfrm>
        </p:grpSpPr>
        <p:sp>
          <p:nvSpPr>
            <p:cNvPr id="11" name="Rectangle: Rounded Corners 10">
              <a:extLst>
                <a:ext uri="{FF2B5EF4-FFF2-40B4-BE49-F238E27FC236}">
                  <a16:creationId xmlns:a16="http://schemas.microsoft.com/office/drawing/2014/main" id="{0B096F6C-BB42-6AB4-8926-92A92102A910}"/>
                </a:ext>
              </a:extLst>
            </p:cNvPr>
            <p:cNvSpPr>
              <a:spLocks/>
            </p:cNvSpPr>
            <p:nvPr/>
          </p:nvSpPr>
          <p:spPr>
            <a:xfrm>
              <a:off x="811639" y="1331201"/>
              <a:ext cx="678006" cy="655083"/>
            </a:xfrm>
            <a:prstGeom prst="roundRect">
              <a:avLst>
                <a:gd name="adj" fmla="val 8558"/>
              </a:avLst>
            </a:prstGeom>
            <a:solidFill>
              <a:srgbClr val="E7E7E7"/>
            </a:solidFill>
            <a:ln w="25400">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Quicksand Medium"/>
              </a:endParaRPr>
            </a:p>
          </p:txBody>
        </p:sp>
        <p:grpSp>
          <p:nvGrpSpPr>
            <p:cNvPr id="23" name="Group 22">
              <a:extLst>
                <a:ext uri="{FF2B5EF4-FFF2-40B4-BE49-F238E27FC236}">
                  <a16:creationId xmlns:a16="http://schemas.microsoft.com/office/drawing/2014/main" id="{09058B05-517F-3F1B-D597-939029881267}"/>
                </a:ext>
              </a:extLst>
            </p:cNvPr>
            <p:cNvGrpSpPr/>
            <p:nvPr/>
          </p:nvGrpSpPr>
          <p:grpSpPr>
            <a:xfrm>
              <a:off x="933347" y="1338862"/>
              <a:ext cx="434402" cy="580026"/>
              <a:chOff x="2309813" y="1227465"/>
              <a:chExt cx="434402" cy="580026"/>
            </a:xfrm>
          </p:grpSpPr>
          <p:grpSp>
            <p:nvGrpSpPr>
              <p:cNvPr id="24" name="Group 23">
                <a:extLst>
                  <a:ext uri="{FF2B5EF4-FFF2-40B4-BE49-F238E27FC236}">
                    <a16:creationId xmlns:a16="http://schemas.microsoft.com/office/drawing/2014/main" id="{32EAB5F4-8774-1E93-B98E-B3112051816A}"/>
                  </a:ext>
                </a:extLst>
              </p:cNvPr>
              <p:cNvGrpSpPr/>
              <p:nvPr/>
            </p:nvGrpSpPr>
            <p:grpSpPr>
              <a:xfrm>
                <a:off x="2309813" y="1318296"/>
                <a:ext cx="434402" cy="489195"/>
                <a:chOff x="887192" y="699646"/>
                <a:chExt cx="434402" cy="489195"/>
              </a:xfrm>
            </p:grpSpPr>
            <p:grpSp>
              <p:nvGrpSpPr>
                <p:cNvPr id="26" name="Group 25">
                  <a:extLst>
                    <a:ext uri="{FF2B5EF4-FFF2-40B4-BE49-F238E27FC236}">
                      <a16:creationId xmlns:a16="http://schemas.microsoft.com/office/drawing/2014/main" id="{77036AF9-436E-C014-919B-6B95479BE84A}"/>
                    </a:ext>
                  </a:extLst>
                </p:cNvPr>
                <p:cNvGrpSpPr/>
                <p:nvPr/>
              </p:nvGrpSpPr>
              <p:grpSpPr>
                <a:xfrm>
                  <a:off x="890687" y="699646"/>
                  <a:ext cx="374900" cy="431052"/>
                  <a:chOff x="890687" y="699646"/>
                  <a:chExt cx="374900" cy="431052"/>
                </a:xfrm>
              </p:grpSpPr>
              <p:sp>
                <p:nvSpPr>
                  <p:cNvPr id="40" name="Flowchart: Manual Input 39">
                    <a:extLst>
                      <a:ext uri="{FF2B5EF4-FFF2-40B4-BE49-F238E27FC236}">
                        <a16:creationId xmlns:a16="http://schemas.microsoft.com/office/drawing/2014/main" id="{97AE42C4-66A6-50D4-D35A-EC755134ED65}"/>
                      </a:ext>
                    </a:extLst>
                  </p:cNvPr>
                  <p:cNvSpPr/>
                  <p:nvPr/>
                </p:nvSpPr>
                <p:spPr>
                  <a:xfrm rot="1355009" flipV="1">
                    <a:off x="890687" y="953658"/>
                    <a:ext cx="247301" cy="177040"/>
                  </a:xfrm>
                  <a:prstGeom prst="flowChartManualInput">
                    <a:avLst/>
                  </a:prstGeom>
                  <a:solidFill>
                    <a:srgbClr val="F97E9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Quicksand Medium"/>
                    </a:endParaRPr>
                  </a:p>
                </p:txBody>
              </p:sp>
              <p:grpSp>
                <p:nvGrpSpPr>
                  <p:cNvPr id="41" name="Group 40">
                    <a:extLst>
                      <a:ext uri="{FF2B5EF4-FFF2-40B4-BE49-F238E27FC236}">
                        <a16:creationId xmlns:a16="http://schemas.microsoft.com/office/drawing/2014/main" id="{94ED7C25-28BB-D098-BEA1-3653461A73DB}"/>
                      </a:ext>
                    </a:extLst>
                  </p:cNvPr>
                  <p:cNvGrpSpPr/>
                  <p:nvPr/>
                </p:nvGrpSpPr>
                <p:grpSpPr>
                  <a:xfrm>
                    <a:off x="971617" y="699646"/>
                    <a:ext cx="293970" cy="299692"/>
                    <a:chOff x="971617" y="699646"/>
                    <a:chExt cx="293970" cy="299692"/>
                  </a:xfrm>
                </p:grpSpPr>
                <p:sp>
                  <p:nvSpPr>
                    <p:cNvPr id="47" name="Parallelogram 46">
                      <a:extLst>
                        <a:ext uri="{FF2B5EF4-FFF2-40B4-BE49-F238E27FC236}">
                          <a16:creationId xmlns:a16="http://schemas.microsoft.com/office/drawing/2014/main" id="{FB850459-B5F0-1474-CD4E-B0B6D1221BEA}"/>
                        </a:ext>
                      </a:extLst>
                    </p:cNvPr>
                    <p:cNvSpPr/>
                    <p:nvPr/>
                  </p:nvSpPr>
                  <p:spPr>
                    <a:xfrm rot="1381747">
                      <a:off x="971617" y="699646"/>
                      <a:ext cx="281714" cy="275271"/>
                    </a:xfrm>
                    <a:prstGeom prst="parallelogram">
                      <a:avLst>
                        <a:gd name="adj" fmla="val 42968"/>
                      </a:avLst>
                    </a:prstGeom>
                    <a:solidFill>
                      <a:srgbClr val="F97E9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Quicksand Medium"/>
                      </a:endParaRPr>
                    </a:p>
                  </p:txBody>
                </p:sp>
                <p:sp>
                  <p:nvSpPr>
                    <p:cNvPr id="48" name="Parallelogram 47">
                      <a:extLst>
                        <a:ext uri="{FF2B5EF4-FFF2-40B4-BE49-F238E27FC236}">
                          <a16:creationId xmlns:a16="http://schemas.microsoft.com/office/drawing/2014/main" id="{EAD9A3CD-95D7-D0FC-53FA-4C36F0FC9B33}"/>
                        </a:ext>
                      </a:extLst>
                    </p:cNvPr>
                    <p:cNvSpPr/>
                    <p:nvPr/>
                  </p:nvSpPr>
                  <p:spPr>
                    <a:xfrm rot="1381747">
                      <a:off x="1054021" y="720072"/>
                      <a:ext cx="211566" cy="279266"/>
                    </a:xfrm>
                    <a:prstGeom prst="parallelogram">
                      <a:avLst>
                        <a:gd name="adj" fmla="val 22847"/>
                      </a:avLst>
                    </a:prstGeom>
                    <a:solidFill>
                      <a:srgbClr val="F97E9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Quicksand Medium"/>
                      </a:endParaRPr>
                    </a:p>
                  </p:txBody>
                </p:sp>
              </p:grpSp>
            </p:grpSp>
            <p:cxnSp>
              <p:nvCxnSpPr>
                <p:cNvPr id="27" name="Straight Connector 26">
                  <a:extLst>
                    <a:ext uri="{FF2B5EF4-FFF2-40B4-BE49-F238E27FC236}">
                      <a16:creationId xmlns:a16="http://schemas.microsoft.com/office/drawing/2014/main" id="{4B93EEF6-10BE-B733-7243-3EEEE55299EA}"/>
                    </a:ext>
                  </a:extLst>
                </p:cNvPr>
                <p:cNvCxnSpPr>
                  <a:cxnSpLocks/>
                </p:cNvCxnSpPr>
                <p:nvPr/>
              </p:nvCxnSpPr>
              <p:spPr>
                <a:xfrm flipH="1" flipV="1">
                  <a:off x="927457" y="904731"/>
                  <a:ext cx="215987" cy="101545"/>
                </a:xfrm>
                <a:prstGeom prst="line">
                  <a:avLst/>
                </a:prstGeom>
                <a:ln w="15875" cap="rnd">
                  <a:solidFill>
                    <a:schemeClr val="bg1"/>
                  </a:solidFill>
                </a:ln>
              </p:spPr>
              <p:style>
                <a:lnRef idx="2">
                  <a:schemeClr val="accent1"/>
                </a:lnRef>
                <a:fillRef idx="0">
                  <a:schemeClr val="accent1"/>
                </a:fillRef>
                <a:effectRef idx="1">
                  <a:schemeClr val="accent1"/>
                </a:effectRef>
                <a:fontRef idx="minor">
                  <a:schemeClr val="tx1"/>
                </a:fontRef>
              </p:style>
            </p:cxnSp>
            <p:sp>
              <p:nvSpPr>
                <p:cNvPr id="28" name="Parallelogram 27">
                  <a:extLst>
                    <a:ext uri="{FF2B5EF4-FFF2-40B4-BE49-F238E27FC236}">
                      <a16:creationId xmlns:a16="http://schemas.microsoft.com/office/drawing/2014/main" id="{8A3B0325-F01F-4CC6-7BBA-EF4CD9E964C8}"/>
                    </a:ext>
                  </a:extLst>
                </p:cNvPr>
                <p:cNvSpPr/>
                <p:nvPr/>
              </p:nvSpPr>
              <p:spPr>
                <a:xfrm rot="18238545">
                  <a:off x="996267" y="953778"/>
                  <a:ext cx="424406" cy="45719"/>
                </a:xfrm>
                <a:prstGeom prst="parallelogram">
                  <a:avLst>
                    <a:gd name="adj" fmla="val 213683"/>
                  </a:avLst>
                </a:prstGeom>
                <a:solidFill>
                  <a:srgbClr val="F4204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Quicksand Medium"/>
                  </a:endParaRPr>
                </a:p>
              </p:txBody>
            </p:sp>
            <p:cxnSp>
              <p:nvCxnSpPr>
                <p:cNvPr id="29" name="Straight Connector 28">
                  <a:extLst>
                    <a:ext uri="{FF2B5EF4-FFF2-40B4-BE49-F238E27FC236}">
                      <a16:creationId xmlns:a16="http://schemas.microsoft.com/office/drawing/2014/main" id="{A8F8C8F6-6A15-9CFD-8030-ECE9C74DB947}"/>
                    </a:ext>
                  </a:extLst>
                </p:cNvPr>
                <p:cNvCxnSpPr>
                  <a:cxnSpLocks/>
                </p:cNvCxnSpPr>
                <p:nvPr/>
              </p:nvCxnSpPr>
              <p:spPr>
                <a:xfrm flipH="1">
                  <a:off x="1144572" y="760423"/>
                  <a:ext cx="174641" cy="250611"/>
                </a:xfrm>
                <a:prstGeom prst="line">
                  <a:avLst/>
                </a:prstGeom>
                <a:ln w="12700" cap="rnd">
                  <a:solidFill>
                    <a:schemeClr val="bg1"/>
                  </a:solidFill>
                </a:ln>
              </p:spPr>
              <p:style>
                <a:lnRef idx="2">
                  <a:schemeClr val="accent1"/>
                </a:lnRef>
                <a:fillRef idx="0">
                  <a:schemeClr val="accent1"/>
                </a:fillRef>
                <a:effectRef idx="1">
                  <a:schemeClr val="accent1"/>
                </a:effectRef>
                <a:fontRef idx="minor">
                  <a:schemeClr val="tx1"/>
                </a:fontRef>
              </p:style>
            </p:cxnSp>
            <p:grpSp>
              <p:nvGrpSpPr>
                <p:cNvPr id="30" name="Group 29">
                  <a:extLst>
                    <a:ext uri="{FF2B5EF4-FFF2-40B4-BE49-F238E27FC236}">
                      <a16:creationId xmlns:a16="http://schemas.microsoft.com/office/drawing/2014/main" id="{744FDD55-EB77-C91A-009F-EF829EE7020D}"/>
                    </a:ext>
                  </a:extLst>
                </p:cNvPr>
                <p:cNvGrpSpPr/>
                <p:nvPr/>
              </p:nvGrpSpPr>
              <p:grpSpPr>
                <a:xfrm>
                  <a:off x="887192" y="704698"/>
                  <a:ext cx="434402" cy="457312"/>
                  <a:chOff x="887192" y="704698"/>
                  <a:chExt cx="434402" cy="457312"/>
                </a:xfrm>
              </p:grpSpPr>
              <p:cxnSp>
                <p:nvCxnSpPr>
                  <p:cNvPr id="32" name="Straight Connector 31">
                    <a:extLst>
                      <a:ext uri="{FF2B5EF4-FFF2-40B4-BE49-F238E27FC236}">
                        <a16:creationId xmlns:a16="http://schemas.microsoft.com/office/drawing/2014/main" id="{E3FA6DE3-917F-89CE-4A87-7B37785CD4B5}"/>
                      </a:ext>
                    </a:extLst>
                  </p:cNvPr>
                  <p:cNvCxnSpPr>
                    <a:cxnSpLocks/>
                  </p:cNvCxnSpPr>
                  <p:nvPr/>
                </p:nvCxnSpPr>
                <p:spPr>
                  <a:xfrm flipH="1" flipV="1">
                    <a:off x="1135913" y="704698"/>
                    <a:ext cx="185681" cy="57303"/>
                  </a:xfrm>
                  <a:prstGeom prst="line">
                    <a:avLst/>
                  </a:prstGeom>
                  <a:ln w="15875" cap="rnd">
                    <a:solidFill>
                      <a:schemeClr val="tx1"/>
                    </a:solidFill>
                  </a:ln>
                </p:spPr>
                <p:style>
                  <a:lnRef idx="2">
                    <a:schemeClr val="accent1"/>
                  </a:lnRef>
                  <a:fillRef idx="0">
                    <a:schemeClr val="accent1"/>
                  </a:fillRef>
                  <a:effectRef idx="1">
                    <a:schemeClr val="accent1"/>
                  </a:effectRef>
                  <a:fontRef idx="minor">
                    <a:schemeClr val="tx1"/>
                  </a:fontRef>
                </p:style>
              </p:cxnSp>
              <p:grpSp>
                <p:nvGrpSpPr>
                  <p:cNvPr id="33" name="Group 32">
                    <a:extLst>
                      <a:ext uri="{FF2B5EF4-FFF2-40B4-BE49-F238E27FC236}">
                        <a16:creationId xmlns:a16="http://schemas.microsoft.com/office/drawing/2014/main" id="{F41B37A6-E49C-6C92-2EAF-F332C224FE6F}"/>
                      </a:ext>
                    </a:extLst>
                  </p:cNvPr>
                  <p:cNvGrpSpPr/>
                  <p:nvPr/>
                </p:nvGrpSpPr>
                <p:grpSpPr>
                  <a:xfrm>
                    <a:off x="887192" y="707706"/>
                    <a:ext cx="432963" cy="454304"/>
                    <a:chOff x="887192" y="707706"/>
                    <a:chExt cx="432963" cy="454304"/>
                  </a:xfrm>
                </p:grpSpPr>
                <p:cxnSp>
                  <p:nvCxnSpPr>
                    <p:cNvPr id="34" name="Straight Connector 33">
                      <a:extLst>
                        <a:ext uri="{FF2B5EF4-FFF2-40B4-BE49-F238E27FC236}">
                          <a16:creationId xmlns:a16="http://schemas.microsoft.com/office/drawing/2014/main" id="{F077FA7E-3E7B-B908-C5F7-29C0E9B492FC}"/>
                        </a:ext>
                      </a:extLst>
                    </p:cNvPr>
                    <p:cNvCxnSpPr>
                      <a:cxnSpLocks/>
                    </p:cNvCxnSpPr>
                    <p:nvPr/>
                  </p:nvCxnSpPr>
                  <p:spPr>
                    <a:xfrm flipH="1">
                      <a:off x="921762" y="707706"/>
                      <a:ext cx="215461" cy="197025"/>
                    </a:xfrm>
                    <a:prstGeom prst="line">
                      <a:avLst/>
                    </a:prstGeom>
                    <a:ln w="19050" cap="rnd">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04D266BD-708A-5141-E1BE-89327E57350C}"/>
                        </a:ext>
                      </a:extLst>
                    </p:cNvPr>
                    <p:cNvCxnSpPr>
                      <a:cxnSpLocks/>
                    </p:cNvCxnSpPr>
                    <p:nvPr/>
                  </p:nvCxnSpPr>
                  <p:spPr>
                    <a:xfrm flipH="1">
                      <a:off x="887192" y="912960"/>
                      <a:ext cx="33919" cy="132884"/>
                    </a:xfrm>
                    <a:prstGeom prst="line">
                      <a:avLst/>
                    </a:prstGeom>
                    <a:ln w="19050" cap="rnd">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978D671-A0F4-25C6-7391-4BFD7A3B0DFD}"/>
                        </a:ext>
                      </a:extLst>
                    </p:cNvPr>
                    <p:cNvCxnSpPr>
                      <a:cxnSpLocks/>
                    </p:cNvCxnSpPr>
                    <p:nvPr/>
                  </p:nvCxnSpPr>
                  <p:spPr>
                    <a:xfrm flipH="1" flipV="1">
                      <a:off x="891386" y="1050607"/>
                      <a:ext cx="210846" cy="111403"/>
                    </a:xfrm>
                    <a:prstGeom prst="line">
                      <a:avLst/>
                    </a:prstGeom>
                    <a:ln w="19050" cap="rnd">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0EA2D6DB-D752-75E7-D1D0-66DAC205DD04}"/>
                        </a:ext>
                      </a:extLst>
                    </p:cNvPr>
                    <p:cNvCxnSpPr>
                      <a:cxnSpLocks/>
                    </p:cNvCxnSpPr>
                    <p:nvPr/>
                  </p:nvCxnSpPr>
                  <p:spPr>
                    <a:xfrm flipH="1">
                      <a:off x="1103885" y="897682"/>
                      <a:ext cx="176184" cy="262462"/>
                    </a:xfrm>
                    <a:prstGeom prst="line">
                      <a:avLst/>
                    </a:prstGeom>
                    <a:ln w="15875" cap="rnd">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94B88865-0C68-70E1-02DF-43ADC90302FC}"/>
                        </a:ext>
                      </a:extLst>
                    </p:cNvPr>
                    <p:cNvCxnSpPr>
                      <a:cxnSpLocks/>
                    </p:cNvCxnSpPr>
                    <p:nvPr/>
                  </p:nvCxnSpPr>
                  <p:spPr>
                    <a:xfrm flipH="1">
                      <a:off x="1284772" y="766763"/>
                      <a:ext cx="35383" cy="122444"/>
                    </a:xfrm>
                    <a:prstGeom prst="line">
                      <a:avLst/>
                    </a:prstGeom>
                    <a:ln w="15875" cap="rnd">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31" name="Straight Connector 30">
                  <a:extLst>
                    <a:ext uri="{FF2B5EF4-FFF2-40B4-BE49-F238E27FC236}">
                      <a16:creationId xmlns:a16="http://schemas.microsoft.com/office/drawing/2014/main" id="{34D15ECA-31DB-428D-BE4F-7D3EF1C6BFBA}"/>
                    </a:ext>
                  </a:extLst>
                </p:cNvPr>
                <p:cNvCxnSpPr>
                  <a:cxnSpLocks/>
                </p:cNvCxnSpPr>
                <p:nvPr/>
              </p:nvCxnSpPr>
              <p:spPr>
                <a:xfrm flipH="1">
                  <a:off x="1101878" y="1017880"/>
                  <a:ext cx="41930" cy="126715"/>
                </a:xfrm>
                <a:prstGeom prst="line">
                  <a:avLst/>
                </a:prstGeom>
                <a:ln w="19050" cap="rnd">
                  <a:solidFill>
                    <a:schemeClr val="bg1"/>
                  </a:solidFill>
                </a:ln>
              </p:spPr>
              <p:style>
                <a:lnRef idx="2">
                  <a:schemeClr val="accent1"/>
                </a:lnRef>
                <a:fillRef idx="0">
                  <a:schemeClr val="accent1"/>
                </a:fillRef>
                <a:effectRef idx="1">
                  <a:schemeClr val="accent1"/>
                </a:effectRef>
                <a:fontRef idx="minor">
                  <a:schemeClr val="tx1"/>
                </a:fontRef>
              </p:style>
            </p:cxnSp>
          </p:grpSp>
          <p:pic>
            <p:nvPicPr>
              <p:cNvPr id="25" name="Picture 24">
                <a:extLst>
                  <a:ext uri="{FF2B5EF4-FFF2-40B4-BE49-F238E27FC236}">
                    <a16:creationId xmlns:a16="http://schemas.microsoft.com/office/drawing/2014/main" id="{766D957F-15FE-325C-14A1-1094BAFDD19C}"/>
                  </a:ext>
                </a:extLst>
              </p:cNvPr>
              <p:cNvPicPr>
                <a:picLocks/>
              </p:cNvPicPr>
              <p:nvPr/>
            </p:nvPicPr>
            <p:blipFill>
              <a:blip r:embed="rId3">
                <a:extLst>
                  <a:ext uri="{BEBA8EAE-BF5A-486C-A8C5-ECC9F3942E4B}">
                    <a14:imgProps xmlns:a14="http://schemas.microsoft.com/office/drawing/2010/main">
                      <a14:imgLayer r:embed="rId4">
                        <a14:imgEffect>
                          <a14:artisticMarker/>
                        </a14:imgEffect>
                      </a14:imgLayer>
                    </a14:imgProps>
                  </a:ext>
                </a:extLst>
              </a:blip>
              <a:stretch>
                <a:fillRect/>
              </a:stretch>
            </p:blipFill>
            <p:spPr>
              <a:xfrm rot="18559636">
                <a:off x="2322776" y="1369679"/>
                <a:ext cx="449034" cy="164606"/>
              </a:xfrm>
              <a:prstGeom prst="rect">
                <a:avLst/>
              </a:prstGeom>
            </p:spPr>
          </p:pic>
        </p:grpSp>
      </p:grpSp>
      <p:sp>
        <p:nvSpPr>
          <p:cNvPr id="7" name="Rectangle 6">
            <a:extLst>
              <a:ext uri="{FF2B5EF4-FFF2-40B4-BE49-F238E27FC236}">
                <a16:creationId xmlns:a16="http://schemas.microsoft.com/office/drawing/2014/main" id="{1B95F061-17F9-4088-B733-E42FDEB87CED}"/>
              </a:ext>
            </a:extLst>
          </p:cNvPr>
          <p:cNvSpPr/>
          <p:nvPr/>
        </p:nvSpPr>
        <p:spPr>
          <a:xfrm>
            <a:off x="1292923" y="2566489"/>
            <a:ext cx="3295906" cy="830997"/>
          </a:xfrm>
          <a:prstGeom prst="rect">
            <a:avLst/>
          </a:prstGeom>
        </p:spPr>
        <p:txBody>
          <a:bodyPr wrap="square">
            <a:spAutoFit/>
          </a:bodyPr>
          <a:lstStyle/>
          <a:p>
            <a:pPr defTabSz="1219170">
              <a:buClr>
                <a:srgbClr val="000000"/>
              </a:buClr>
              <a:buSzPts val="6000"/>
            </a:pPr>
            <a:r>
              <a:rPr lang="en-US" sz="2400" kern="0" dirty="0">
                <a:solidFill>
                  <a:srgbClr val="000000"/>
                </a:solidFill>
                <a:latin typeface="Quicksand Medium"/>
                <a:ea typeface="Calibri"/>
                <a:cs typeface="Calibri"/>
                <a:sym typeface="Calibri"/>
              </a:rPr>
              <a:t>Then right click and explode the selection. </a:t>
            </a:r>
          </a:p>
        </p:txBody>
      </p:sp>
      <p:sp>
        <p:nvSpPr>
          <p:cNvPr id="12" name="TextBox 11">
            <a:extLst>
              <a:ext uri="{FF2B5EF4-FFF2-40B4-BE49-F238E27FC236}">
                <a16:creationId xmlns:a16="http://schemas.microsoft.com/office/drawing/2014/main" id="{EC4518A4-69A3-4113-990E-7B2E4E2B74CF}"/>
              </a:ext>
            </a:extLst>
          </p:cNvPr>
          <p:cNvSpPr txBox="1"/>
          <p:nvPr/>
        </p:nvSpPr>
        <p:spPr>
          <a:xfrm>
            <a:off x="181378" y="6290685"/>
            <a:ext cx="856444" cy="379656"/>
          </a:xfrm>
          <a:prstGeom prst="rect">
            <a:avLst/>
          </a:prstGeom>
          <a:noFill/>
        </p:spPr>
        <p:txBody>
          <a:bodyPr wrap="square" rtlCol="0">
            <a:spAutoFit/>
          </a:bodyPr>
          <a:lstStyle/>
          <a:p>
            <a:pPr defTabSz="1219170">
              <a:buClr>
                <a:srgbClr val="000000"/>
              </a:buClr>
            </a:pPr>
            <a:r>
              <a:rPr lang="en-US" sz="1867" kern="0" dirty="0">
                <a:solidFill>
                  <a:srgbClr val="000000"/>
                </a:solidFill>
                <a:latin typeface="Quicksand Medium"/>
                <a:cs typeface="Arial"/>
                <a:sym typeface="Arial"/>
              </a:rPr>
              <a:t>19 </a:t>
            </a:r>
          </a:p>
        </p:txBody>
      </p:sp>
      <p:sp>
        <p:nvSpPr>
          <p:cNvPr id="13" name="Rectangle 12">
            <a:extLst>
              <a:ext uri="{FF2B5EF4-FFF2-40B4-BE49-F238E27FC236}">
                <a16:creationId xmlns:a16="http://schemas.microsoft.com/office/drawing/2014/main" id="{06C6C9B7-D054-4A54-92B9-D6958C6A63BE}"/>
              </a:ext>
            </a:extLst>
          </p:cNvPr>
          <p:cNvSpPr/>
          <p:nvPr/>
        </p:nvSpPr>
        <p:spPr>
          <a:xfrm>
            <a:off x="1285125" y="3567299"/>
            <a:ext cx="3493844" cy="1200329"/>
          </a:xfrm>
          <a:prstGeom prst="rect">
            <a:avLst/>
          </a:prstGeom>
        </p:spPr>
        <p:txBody>
          <a:bodyPr wrap="square">
            <a:spAutoFit/>
          </a:bodyPr>
          <a:lstStyle/>
          <a:p>
            <a:pPr defTabSz="1219170">
              <a:buClr>
                <a:srgbClr val="000000"/>
              </a:buClr>
              <a:buSzPts val="6000"/>
            </a:pPr>
            <a:r>
              <a:rPr lang="en-US" sz="2400" kern="0" dirty="0">
                <a:solidFill>
                  <a:srgbClr val="000000"/>
                </a:solidFill>
                <a:latin typeface="Quicksand Medium"/>
                <a:ea typeface="Calibri"/>
                <a:cs typeface="Calibri"/>
                <a:sym typeface="Calibri"/>
              </a:rPr>
              <a:t>Then use the erase tool to remove unnecessary lines and faces.</a:t>
            </a:r>
          </a:p>
        </p:txBody>
      </p:sp>
      <p:sp>
        <p:nvSpPr>
          <p:cNvPr id="36" name="Rectangle 35">
            <a:extLst>
              <a:ext uri="{FF2B5EF4-FFF2-40B4-BE49-F238E27FC236}">
                <a16:creationId xmlns:a16="http://schemas.microsoft.com/office/drawing/2014/main" id="{966B982A-772C-4452-98A5-83744FC19248}"/>
              </a:ext>
            </a:extLst>
          </p:cNvPr>
          <p:cNvSpPr/>
          <p:nvPr/>
        </p:nvSpPr>
        <p:spPr>
          <a:xfrm>
            <a:off x="1238855" y="139765"/>
            <a:ext cx="3560590" cy="584775"/>
          </a:xfrm>
          <a:prstGeom prst="rect">
            <a:avLst/>
          </a:prstGeom>
        </p:spPr>
        <p:txBody>
          <a:bodyPr wrap="none">
            <a:spAutoFit/>
          </a:bodyPr>
          <a:lstStyle/>
          <a:p>
            <a:pPr defTabSz="1219170">
              <a:buClr>
                <a:srgbClr val="000000"/>
              </a:buClr>
              <a:buSzPts val="6000"/>
            </a:pPr>
            <a:r>
              <a:rPr lang="en-US" sz="3200" b="1" kern="0" dirty="0">
                <a:solidFill>
                  <a:srgbClr val="000000"/>
                </a:solidFill>
                <a:latin typeface="Quicksand Medium"/>
                <a:ea typeface="Calibri"/>
                <a:cs typeface="Arial" panose="020B0604020202020204" pitchFamily="34" charset="0"/>
                <a:sym typeface="Calibri"/>
              </a:rPr>
              <a:t>Carabiner Modeling</a:t>
            </a:r>
          </a:p>
        </p:txBody>
      </p:sp>
      <p:pic>
        <p:nvPicPr>
          <p:cNvPr id="10" name="Picture 9">
            <a:extLst>
              <a:ext uri="{FF2B5EF4-FFF2-40B4-BE49-F238E27FC236}">
                <a16:creationId xmlns:a16="http://schemas.microsoft.com/office/drawing/2014/main" id="{DD783098-6D95-8A8E-3672-39E4078034DB}"/>
              </a:ext>
            </a:extLst>
          </p:cNvPr>
          <p:cNvPicPr>
            <a:picLocks noChangeAspect="1"/>
          </p:cNvPicPr>
          <p:nvPr/>
        </p:nvPicPr>
        <p:blipFill>
          <a:blip r:embed="rId5"/>
          <a:stretch>
            <a:fillRect/>
          </a:stretch>
        </p:blipFill>
        <p:spPr>
          <a:xfrm>
            <a:off x="4964300" y="990600"/>
            <a:ext cx="6884800" cy="4240895"/>
          </a:xfrm>
          <a:prstGeom prst="rect">
            <a:avLst/>
          </a:prstGeom>
        </p:spPr>
      </p:pic>
      <p:pic>
        <p:nvPicPr>
          <p:cNvPr id="15" name="Picture 14" descr="A screenshot of a computer&#10;&#10;Description automatically generated with medium confidence">
            <a:extLst>
              <a:ext uri="{FF2B5EF4-FFF2-40B4-BE49-F238E27FC236}">
                <a16:creationId xmlns:a16="http://schemas.microsoft.com/office/drawing/2014/main" id="{3DEC4312-2A28-4F18-EC76-3A71695EDB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62939" y="1002517"/>
            <a:ext cx="6884800" cy="4269643"/>
          </a:xfrm>
          <a:prstGeom prst="rect">
            <a:avLst/>
          </a:prstGeom>
        </p:spPr>
      </p:pic>
      <p:grpSp>
        <p:nvGrpSpPr>
          <p:cNvPr id="9" name="Group 8">
            <a:extLst>
              <a:ext uri="{FF2B5EF4-FFF2-40B4-BE49-F238E27FC236}">
                <a16:creationId xmlns:a16="http://schemas.microsoft.com/office/drawing/2014/main" id="{18308010-C490-345D-BF83-D404CD448FBE}"/>
              </a:ext>
            </a:extLst>
          </p:cNvPr>
          <p:cNvGrpSpPr/>
          <p:nvPr/>
        </p:nvGrpSpPr>
        <p:grpSpPr>
          <a:xfrm>
            <a:off x="1382660" y="1015594"/>
            <a:ext cx="1442312" cy="1384706"/>
            <a:chOff x="0" y="0"/>
            <a:chExt cx="457200" cy="429260"/>
          </a:xfrm>
        </p:grpSpPr>
        <p:sp>
          <p:nvSpPr>
            <p:cNvPr id="14" name="Rectangle: Rounded Corners 13">
              <a:extLst>
                <a:ext uri="{FF2B5EF4-FFF2-40B4-BE49-F238E27FC236}">
                  <a16:creationId xmlns:a16="http://schemas.microsoft.com/office/drawing/2014/main" id="{79AA9275-D404-C1D9-9FCB-37CC33850840}"/>
                </a:ext>
              </a:extLst>
            </p:cNvPr>
            <p:cNvSpPr>
              <a:spLocks/>
            </p:cNvSpPr>
            <p:nvPr/>
          </p:nvSpPr>
          <p:spPr>
            <a:xfrm>
              <a:off x="0" y="0"/>
              <a:ext cx="457200" cy="429260"/>
            </a:xfrm>
            <a:prstGeom prst="roundRect">
              <a:avLst>
                <a:gd name="adj" fmla="val 8558"/>
              </a:avLst>
            </a:prstGeom>
            <a:solidFill>
              <a:srgbClr val="E7E7E7"/>
            </a:solidFill>
            <a:ln w="25400">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Quicksand Medium"/>
              </a:endParaRPr>
            </a:p>
          </p:txBody>
        </p:sp>
        <p:grpSp>
          <p:nvGrpSpPr>
            <p:cNvPr id="16" name="Group 15">
              <a:extLst>
                <a:ext uri="{FF2B5EF4-FFF2-40B4-BE49-F238E27FC236}">
                  <a16:creationId xmlns:a16="http://schemas.microsoft.com/office/drawing/2014/main" id="{DEC74C47-1B1D-CCB7-EF8A-3CCC543393CA}"/>
                </a:ext>
              </a:extLst>
            </p:cNvPr>
            <p:cNvGrpSpPr>
              <a:grpSpLocks noChangeAspect="1"/>
            </p:cNvGrpSpPr>
            <p:nvPr/>
          </p:nvGrpSpPr>
          <p:grpSpPr>
            <a:xfrm>
              <a:off x="140043" y="90616"/>
              <a:ext cx="137160" cy="246888"/>
              <a:chOff x="0" y="0"/>
              <a:chExt cx="196303" cy="353294"/>
            </a:xfrm>
          </p:grpSpPr>
          <p:sp>
            <p:nvSpPr>
              <p:cNvPr id="17" name="Isosceles Triangle 137">
                <a:extLst>
                  <a:ext uri="{FF2B5EF4-FFF2-40B4-BE49-F238E27FC236}">
                    <a16:creationId xmlns:a16="http://schemas.microsoft.com/office/drawing/2014/main" id="{5FCC6931-BA3C-D407-4AB5-F7284A2A9536}"/>
                  </a:ext>
                </a:extLst>
              </p:cNvPr>
              <p:cNvSpPr/>
              <p:nvPr/>
            </p:nvSpPr>
            <p:spPr>
              <a:xfrm rot="20310584">
                <a:off x="0" y="0"/>
                <a:ext cx="182826" cy="241401"/>
              </a:xfrm>
              <a:custGeom>
                <a:avLst/>
                <a:gdLst>
                  <a:gd name="connsiteX0" fmla="*/ 0 w 154940"/>
                  <a:gd name="connsiteY0" fmla="*/ 183515 h 183515"/>
                  <a:gd name="connsiteX1" fmla="*/ 77470 w 154940"/>
                  <a:gd name="connsiteY1" fmla="*/ 0 h 183515"/>
                  <a:gd name="connsiteX2" fmla="*/ 154940 w 154940"/>
                  <a:gd name="connsiteY2" fmla="*/ 183515 h 183515"/>
                  <a:gd name="connsiteX3" fmla="*/ 0 w 154940"/>
                  <a:gd name="connsiteY3" fmla="*/ 183515 h 183515"/>
                  <a:gd name="connsiteX0" fmla="*/ 0 w 95965"/>
                  <a:gd name="connsiteY0" fmla="*/ 183515 h 183515"/>
                  <a:gd name="connsiteX1" fmla="*/ 77470 w 95965"/>
                  <a:gd name="connsiteY1" fmla="*/ 0 h 183515"/>
                  <a:gd name="connsiteX2" fmla="*/ 95965 w 95965"/>
                  <a:gd name="connsiteY2" fmla="*/ 170877 h 183515"/>
                  <a:gd name="connsiteX3" fmla="*/ 0 w 95965"/>
                  <a:gd name="connsiteY3" fmla="*/ 183515 h 183515"/>
                  <a:gd name="connsiteX0" fmla="*/ 0 w 171246"/>
                  <a:gd name="connsiteY0" fmla="*/ 183515 h 223478"/>
                  <a:gd name="connsiteX1" fmla="*/ 77470 w 171246"/>
                  <a:gd name="connsiteY1" fmla="*/ 0 h 223478"/>
                  <a:gd name="connsiteX2" fmla="*/ 171246 w 171246"/>
                  <a:gd name="connsiteY2" fmla="*/ 223478 h 223478"/>
                  <a:gd name="connsiteX3" fmla="*/ 0 w 171246"/>
                  <a:gd name="connsiteY3" fmla="*/ 183515 h 223478"/>
                  <a:gd name="connsiteX0" fmla="*/ 0 w 171246"/>
                  <a:gd name="connsiteY0" fmla="*/ 183515 h 223478"/>
                  <a:gd name="connsiteX1" fmla="*/ 77470 w 171246"/>
                  <a:gd name="connsiteY1" fmla="*/ 0 h 223478"/>
                  <a:gd name="connsiteX2" fmla="*/ 171246 w 171246"/>
                  <a:gd name="connsiteY2" fmla="*/ 223478 h 223478"/>
                  <a:gd name="connsiteX3" fmla="*/ 0 w 171246"/>
                  <a:gd name="connsiteY3" fmla="*/ 183515 h 223478"/>
                  <a:gd name="connsiteX0" fmla="*/ 0 w 173834"/>
                  <a:gd name="connsiteY0" fmla="*/ 222462 h 224019"/>
                  <a:gd name="connsiteX1" fmla="*/ 80058 w 173834"/>
                  <a:gd name="connsiteY1" fmla="*/ 0 h 224019"/>
                  <a:gd name="connsiteX2" fmla="*/ 173834 w 173834"/>
                  <a:gd name="connsiteY2" fmla="*/ 223478 h 224019"/>
                  <a:gd name="connsiteX3" fmla="*/ 0 w 173834"/>
                  <a:gd name="connsiteY3" fmla="*/ 222462 h 224019"/>
                  <a:gd name="connsiteX0" fmla="*/ 0 w 173834"/>
                  <a:gd name="connsiteY0" fmla="*/ 222462 h 223478"/>
                  <a:gd name="connsiteX1" fmla="*/ 80058 w 173834"/>
                  <a:gd name="connsiteY1" fmla="*/ 0 h 223478"/>
                  <a:gd name="connsiteX2" fmla="*/ 173834 w 173834"/>
                  <a:gd name="connsiteY2" fmla="*/ 223478 h 223478"/>
                  <a:gd name="connsiteX3" fmla="*/ 0 w 173834"/>
                  <a:gd name="connsiteY3" fmla="*/ 222462 h 223478"/>
                  <a:gd name="connsiteX0" fmla="*/ 0 w 179881"/>
                  <a:gd name="connsiteY0" fmla="*/ 237789 h 237789"/>
                  <a:gd name="connsiteX1" fmla="*/ 86105 w 179881"/>
                  <a:gd name="connsiteY1" fmla="*/ 0 h 237789"/>
                  <a:gd name="connsiteX2" fmla="*/ 179881 w 179881"/>
                  <a:gd name="connsiteY2" fmla="*/ 223478 h 237789"/>
                  <a:gd name="connsiteX3" fmla="*/ 0 w 179881"/>
                  <a:gd name="connsiteY3" fmla="*/ 237789 h 237789"/>
                  <a:gd name="connsiteX0" fmla="*/ 0 w 179881"/>
                  <a:gd name="connsiteY0" fmla="*/ 237789 h 237789"/>
                  <a:gd name="connsiteX1" fmla="*/ 86105 w 179881"/>
                  <a:gd name="connsiteY1" fmla="*/ 0 h 237789"/>
                  <a:gd name="connsiteX2" fmla="*/ 179881 w 179881"/>
                  <a:gd name="connsiteY2" fmla="*/ 223478 h 237789"/>
                  <a:gd name="connsiteX3" fmla="*/ 0 w 179881"/>
                  <a:gd name="connsiteY3" fmla="*/ 237789 h 237789"/>
                  <a:gd name="connsiteX0" fmla="*/ 0 w 179881"/>
                  <a:gd name="connsiteY0" fmla="*/ 237789 h 237789"/>
                  <a:gd name="connsiteX1" fmla="*/ 86105 w 179881"/>
                  <a:gd name="connsiteY1" fmla="*/ 0 h 237789"/>
                  <a:gd name="connsiteX2" fmla="*/ 179881 w 179881"/>
                  <a:gd name="connsiteY2" fmla="*/ 223478 h 237789"/>
                  <a:gd name="connsiteX3" fmla="*/ 0 w 179881"/>
                  <a:gd name="connsiteY3" fmla="*/ 237789 h 237789"/>
                  <a:gd name="connsiteX0" fmla="*/ 0 w 183673"/>
                  <a:gd name="connsiteY0" fmla="*/ 237789 h 237789"/>
                  <a:gd name="connsiteX1" fmla="*/ 86105 w 183673"/>
                  <a:gd name="connsiteY1" fmla="*/ 0 h 237789"/>
                  <a:gd name="connsiteX2" fmla="*/ 183673 w 183673"/>
                  <a:gd name="connsiteY2" fmla="*/ 228376 h 237789"/>
                  <a:gd name="connsiteX3" fmla="*/ 0 w 183673"/>
                  <a:gd name="connsiteY3" fmla="*/ 237789 h 237789"/>
                  <a:gd name="connsiteX0" fmla="*/ 0 w 183673"/>
                  <a:gd name="connsiteY0" fmla="*/ 237789 h 237789"/>
                  <a:gd name="connsiteX1" fmla="*/ 86105 w 183673"/>
                  <a:gd name="connsiteY1" fmla="*/ 0 h 237789"/>
                  <a:gd name="connsiteX2" fmla="*/ 183673 w 183673"/>
                  <a:gd name="connsiteY2" fmla="*/ 228376 h 237789"/>
                  <a:gd name="connsiteX3" fmla="*/ 0 w 183673"/>
                  <a:gd name="connsiteY3" fmla="*/ 237789 h 237789"/>
                </a:gdLst>
                <a:ahLst/>
                <a:cxnLst>
                  <a:cxn ang="0">
                    <a:pos x="connsiteX0" y="connsiteY0"/>
                  </a:cxn>
                  <a:cxn ang="0">
                    <a:pos x="connsiteX1" y="connsiteY1"/>
                  </a:cxn>
                  <a:cxn ang="0">
                    <a:pos x="connsiteX2" y="connsiteY2"/>
                  </a:cxn>
                  <a:cxn ang="0">
                    <a:pos x="connsiteX3" y="connsiteY3"/>
                  </a:cxn>
                </a:cxnLst>
                <a:rect l="l" t="t" r="r" b="b"/>
                <a:pathLst>
                  <a:path w="183673" h="237789">
                    <a:moveTo>
                      <a:pt x="0" y="237789"/>
                    </a:moveTo>
                    <a:cubicBezTo>
                      <a:pt x="24296" y="158917"/>
                      <a:pt x="57403" y="79263"/>
                      <a:pt x="86105" y="0"/>
                    </a:cubicBezTo>
                    <a:lnTo>
                      <a:pt x="183673" y="228376"/>
                    </a:lnTo>
                    <a:cubicBezTo>
                      <a:pt x="96888" y="171410"/>
                      <a:pt x="31485" y="213335"/>
                      <a:pt x="0" y="237789"/>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a:solidFill>
                      <a:srgbClr val="000000"/>
                    </a:solidFill>
                    <a:effectLst/>
                    <a:latin typeface="Quicksand Medium"/>
                    <a:ea typeface="Calibri" panose="020F0502020204030204" pitchFamily="34" charset="0"/>
                    <a:cs typeface="Times New Roman" panose="02020603050405020304" pitchFamily="18" charset="0"/>
                  </a:rPr>
                  <a:t> </a:t>
                </a:r>
                <a:endParaRPr lang="en-US" sz="1100">
                  <a:effectLst/>
                  <a:latin typeface="Quicksand Medium"/>
                  <a:ea typeface="Calibri" panose="020F0502020204030204" pitchFamily="34" charset="0"/>
                  <a:cs typeface="Times New Roman" panose="02020603050405020304" pitchFamily="18" charset="0"/>
                </a:endParaRPr>
              </a:p>
            </p:txBody>
          </p:sp>
          <p:cxnSp>
            <p:nvCxnSpPr>
              <p:cNvPr id="18" name="Straight Connector 17">
                <a:extLst>
                  <a:ext uri="{FF2B5EF4-FFF2-40B4-BE49-F238E27FC236}">
                    <a16:creationId xmlns:a16="http://schemas.microsoft.com/office/drawing/2014/main" id="{06FADD52-A297-DB13-4CE3-2A4269AE5EE7}"/>
                  </a:ext>
                </a:extLst>
              </p:cNvPr>
              <p:cNvCxnSpPr/>
              <p:nvPr/>
            </p:nvCxnSpPr>
            <p:spPr>
              <a:xfrm>
                <a:off x="91040" y="126766"/>
                <a:ext cx="105263" cy="226528"/>
              </a:xfrm>
              <a:prstGeom prst="line">
                <a:avLst/>
              </a:prstGeom>
              <a:ln w="63500"/>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818521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10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grpSp>
        <p:nvGrpSpPr>
          <p:cNvPr id="3" name="Group 2">
            <a:extLst>
              <a:ext uri="{FF2B5EF4-FFF2-40B4-BE49-F238E27FC236}">
                <a16:creationId xmlns:a16="http://schemas.microsoft.com/office/drawing/2014/main" id="{7431B364-A8DC-F04F-CD40-2E4D92773ED8}"/>
              </a:ext>
            </a:extLst>
          </p:cNvPr>
          <p:cNvGrpSpPr>
            <a:grpSpLocks noChangeAspect="1"/>
          </p:cNvGrpSpPr>
          <p:nvPr/>
        </p:nvGrpSpPr>
        <p:grpSpPr>
          <a:xfrm>
            <a:off x="1386990" y="991477"/>
            <a:ext cx="1470509" cy="1408823"/>
            <a:chOff x="0" y="-2057"/>
            <a:chExt cx="457200" cy="429260"/>
          </a:xfrm>
        </p:grpSpPr>
        <p:sp>
          <p:nvSpPr>
            <p:cNvPr id="9" name="Rectangle: Rounded Corners 8">
              <a:extLst>
                <a:ext uri="{FF2B5EF4-FFF2-40B4-BE49-F238E27FC236}">
                  <a16:creationId xmlns:a16="http://schemas.microsoft.com/office/drawing/2014/main" id="{67E1F392-DA8A-BB25-CB1A-59D95076C0F5}"/>
                </a:ext>
              </a:extLst>
            </p:cNvPr>
            <p:cNvSpPr>
              <a:spLocks/>
            </p:cNvSpPr>
            <p:nvPr/>
          </p:nvSpPr>
          <p:spPr>
            <a:xfrm>
              <a:off x="0" y="-2057"/>
              <a:ext cx="457200" cy="429260"/>
            </a:xfrm>
            <a:prstGeom prst="roundRect">
              <a:avLst>
                <a:gd name="adj" fmla="val 8558"/>
              </a:avLst>
            </a:prstGeom>
            <a:solidFill>
              <a:srgbClr val="E7E7E7"/>
            </a:solidFill>
            <a:ln w="25400">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latin typeface="Quicksand Medium"/>
              </a:endParaRPr>
            </a:p>
          </p:txBody>
        </p:sp>
        <p:grpSp>
          <p:nvGrpSpPr>
            <p:cNvPr id="10" name="Group 9">
              <a:extLst>
                <a:ext uri="{FF2B5EF4-FFF2-40B4-BE49-F238E27FC236}">
                  <a16:creationId xmlns:a16="http://schemas.microsoft.com/office/drawing/2014/main" id="{D9403E82-D794-C18C-9420-345B5F2411A3}"/>
                </a:ext>
              </a:extLst>
            </p:cNvPr>
            <p:cNvGrpSpPr/>
            <p:nvPr/>
          </p:nvGrpSpPr>
          <p:grpSpPr>
            <a:xfrm>
              <a:off x="46567" y="33866"/>
              <a:ext cx="354966" cy="353062"/>
              <a:chOff x="0" y="0"/>
              <a:chExt cx="355389" cy="353272"/>
            </a:xfrm>
          </p:grpSpPr>
          <p:sp>
            <p:nvSpPr>
              <p:cNvPr id="11" name="Arrow: Right 10">
                <a:extLst>
                  <a:ext uri="{FF2B5EF4-FFF2-40B4-BE49-F238E27FC236}">
                    <a16:creationId xmlns:a16="http://schemas.microsoft.com/office/drawing/2014/main" id="{DA1EEC3D-1109-BF90-B273-37E117557AD6}"/>
                  </a:ext>
                </a:extLst>
              </p:cNvPr>
              <p:cNvSpPr>
                <a:spLocks/>
              </p:cNvSpPr>
              <p:nvPr/>
            </p:nvSpPr>
            <p:spPr>
              <a:xfrm>
                <a:off x="220134" y="121073"/>
                <a:ext cx="135255" cy="117475"/>
              </a:xfrm>
              <a:prstGeom prst="rightArrow">
                <a:avLst>
                  <a:gd name="adj1" fmla="val 42109"/>
                  <a:gd name="adj2" fmla="val 68175"/>
                </a:avLst>
              </a:prstGeom>
              <a:solidFill>
                <a:srgbClr val="FF0000"/>
              </a:solidFill>
              <a:ln w="12700">
                <a:solidFill>
                  <a:schemeClr val="tx1">
                    <a:alpha val="98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Quicksand Medium"/>
                </a:endParaRPr>
              </a:p>
            </p:txBody>
          </p:sp>
          <p:sp>
            <p:nvSpPr>
              <p:cNvPr id="14" name="Arrow: Right 13">
                <a:extLst>
                  <a:ext uri="{FF2B5EF4-FFF2-40B4-BE49-F238E27FC236}">
                    <a16:creationId xmlns:a16="http://schemas.microsoft.com/office/drawing/2014/main" id="{96235FD8-B359-1188-56F1-103EEF4D7B30}"/>
                  </a:ext>
                </a:extLst>
              </p:cNvPr>
              <p:cNvSpPr>
                <a:spLocks/>
              </p:cNvSpPr>
              <p:nvPr/>
            </p:nvSpPr>
            <p:spPr>
              <a:xfrm rot="10800000">
                <a:off x="0" y="121073"/>
                <a:ext cx="135255" cy="117475"/>
              </a:xfrm>
              <a:prstGeom prst="rightArrow">
                <a:avLst>
                  <a:gd name="adj1" fmla="val 42109"/>
                  <a:gd name="adj2" fmla="val 68175"/>
                </a:avLst>
              </a:prstGeom>
              <a:solidFill>
                <a:srgbClr val="FF0000"/>
              </a:solidFill>
              <a:ln w="12700">
                <a:solidFill>
                  <a:schemeClr val="tx1">
                    <a:alpha val="98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Quicksand Medium"/>
                </a:endParaRPr>
              </a:p>
            </p:txBody>
          </p:sp>
          <p:sp>
            <p:nvSpPr>
              <p:cNvPr id="15" name="Arrow: Right 14">
                <a:extLst>
                  <a:ext uri="{FF2B5EF4-FFF2-40B4-BE49-F238E27FC236}">
                    <a16:creationId xmlns:a16="http://schemas.microsoft.com/office/drawing/2014/main" id="{3F7607A9-D36A-409B-1FEF-6A044B195F53}"/>
                  </a:ext>
                </a:extLst>
              </p:cNvPr>
              <p:cNvSpPr>
                <a:spLocks/>
              </p:cNvSpPr>
              <p:nvPr/>
            </p:nvSpPr>
            <p:spPr>
              <a:xfrm rot="16200000">
                <a:off x="112183" y="8890"/>
                <a:ext cx="135255" cy="117475"/>
              </a:xfrm>
              <a:prstGeom prst="rightArrow">
                <a:avLst>
                  <a:gd name="adj1" fmla="val 42109"/>
                  <a:gd name="adj2" fmla="val 68175"/>
                </a:avLst>
              </a:prstGeom>
              <a:solidFill>
                <a:srgbClr val="FF0000"/>
              </a:solidFill>
              <a:ln w="12700">
                <a:solidFill>
                  <a:schemeClr val="tx1">
                    <a:alpha val="98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Quicksand Medium"/>
                </a:endParaRPr>
              </a:p>
            </p:txBody>
          </p:sp>
          <p:sp>
            <p:nvSpPr>
              <p:cNvPr id="16" name="Arrow: Right 15">
                <a:extLst>
                  <a:ext uri="{FF2B5EF4-FFF2-40B4-BE49-F238E27FC236}">
                    <a16:creationId xmlns:a16="http://schemas.microsoft.com/office/drawing/2014/main" id="{5EC46086-439D-5243-5927-6EAA7DB5C1D0}"/>
                  </a:ext>
                </a:extLst>
              </p:cNvPr>
              <p:cNvSpPr>
                <a:spLocks/>
              </p:cNvSpPr>
              <p:nvPr/>
            </p:nvSpPr>
            <p:spPr>
              <a:xfrm rot="5400000">
                <a:off x="112183" y="226907"/>
                <a:ext cx="135255" cy="117475"/>
              </a:xfrm>
              <a:prstGeom prst="rightArrow">
                <a:avLst>
                  <a:gd name="adj1" fmla="val 42109"/>
                  <a:gd name="adj2" fmla="val 68175"/>
                </a:avLst>
              </a:prstGeom>
              <a:solidFill>
                <a:srgbClr val="FF0000"/>
              </a:solidFill>
              <a:ln w="12700">
                <a:solidFill>
                  <a:schemeClr val="tx1">
                    <a:alpha val="98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Quicksand Medium"/>
                </a:endParaRPr>
              </a:p>
            </p:txBody>
          </p:sp>
        </p:grpSp>
      </p:grpSp>
      <p:grpSp>
        <p:nvGrpSpPr>
          <p:cNvPr id="2" name="Group 1">
            <a:extLst>
              <a:ext uri="{FF2B5EF4-FFF2-40B4-BE49-F238E27FC236}">
                <a16:creationId xmlns:a16="http://schemas.microsoft.com/office/drawing/2014/main" id="{FCB3A34E-92BE-CE99-8A59-8CD5E1F4598B}"/>
              </a:ext>
            </a:extLst>
          </p:cNvPr>
          <p:cNvGrpSpPr/>
          <p:nvPr/>
        </p:nvGrpSpPr>
        <p:grpSpPr>
          <a:xfrm>
            <a:off x="3150051" y="995577"/>
            <a:ext cx="1460050" cy="1404723"/>
            <a:chOff x="0" y="0"/>
            <a:chExt cx="457200" cy="429260"/>
          </a:xfrm>
        </p:grpSpPr>
        <p:sp>
          <p:nvSpPr>
            <p:cNvPr id="4" name="Rectangle: Rounded Corners 3">
              <a:extLst>
                <a:ext uri="{FF2B5EF4-FFF2-40B4-BE49-F238E27FC236}">
                  <a16:creationId xmlns:a16="http://schemas.microsoft.com/office/drawing/2014/main" id="{A8210B2D-C657-605F-B047-6E2454A8562F}"/>
                </a:ext>
              </a:extLst>
            </p:cNvPr>
            <p:cNvSpPr>
              <a:spLocks/>
            </p:cNvSpPr>
            <p:nvPr/>
          </p:nvSpPr>
          <p:spPr>
            <a:xfrm>
              <a:off x="0" y="0"/>
              <a:ext cx="457200" cy="429260"/>
            </a:xfrm>
            <a:prstGeom prst="roundRect">
              <a:avLst>
                <a:gd name="adj" fmla="val 8558"/>
              </a:avLst>
            </a:prstGeom>
            <a:solidFill>
              <a:srgbClr val="E7E7E7"/>
            </a:solidFill>
            <a:ln w="25400">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Quicksand Medium"/>
              </a:endParaRPr>
            </a:p>
          </p:txBody>
        </p:sp>
        <p:grpSp>
          <p:nvGrpSpPr>
            <p:cNvPr id="5" name="Group 4">
              <a:extLst>
                <a:ext uri="{FF2B5EF4-FFF2-40B4-BE49-F238E27FC236}">
                  <a16:creationId xmlns:a16="http://schemas.microsoft.com/office/drawing/2014/main" id="{DB36EC9B-9634-9DF6-06D2-6C97B88DD793}"/>
                </a:ext>
              </a:extLst>
            </p:cNvPr>
            <p:cNvGrpSpPr>
              <a:grpSpLocks noChangeAspect="1"/>
            </p:cNvGrpSpPr>
            <p:nvPr/>
          </p:nvGrpSpPr>
          <p:grpSpPr>
            <a:xfrm>
              <a:off x="140043" y="90616"/>
              <a:ext cx="137160" cy="246888"/>
              <a:chOff x="0" y="0"/>
              <a:chExt cx="196303" cy="353294"/>
            </a:xfrm>
          </p:grpSpPr>
          <p:sp>
            <p:nvSpPr>
              <p:cNvPr id="6" name="Isosceles Triangle 137">
                <a:extLst>
                  <a:ext uri="{FF2B5EF4-FFF2-40B4-BE49-F238E27FC236}">
                    <a16:creationId xmlns:a16="http://schemas.microsoft.com/office/drawing/2014/main" id="{D86EFE57-810E-63B1-043A-74DB262C105D}"/>
                  </a:ext>
                </a:extLst>
              </p:cNvPr>
              <p:cNvSpPr/>
              <p:nvPr/>
            </p:nvSpPr>
            <p:spPr>
              <a:xfrm rot="20310584">
                <a:off x="0" y="0"/>
                <a:ext cx="182826" cy="241401"/>
              </a:xfrm>
              <a:custGeom>
                <a:avLst/>
                <a:gdLst>
                  <a:gd name="connsiteX0" fmla="*/ 0 w 154940"/>
                  <a:gd name="connsiteY0" fmla="*/ 183515 h 183515"/>
                  <a:gd name="connsiteX1" fmla="*/ 77470 w 154940"/>
                  <a:gd name="connsiteY1" fmla="*/ 0 h 183515"/>
                  <a:gd name="connsiteX2" fmla="*/ 154940 w 154940"/>
                  <a:gd name="connsiteY2" fmla="*/ 183515 h 183515"/>
                  <a:gd name="connsiteX3" fmla="*/ 0 w 154940"/>
                  <a:gd name="connsiteY3" fmla="*/ 183515 h 183515"/>
                  <a:gd name="connsiteX0" fmla="*/ 0 w 95965"/>
                  <a:gd name="connsiteY0" fmla="*/ 183515 h 183515"/>
                  <a:gd name="connsiteX1" fmla="*/ 77470 w 95965"/>
                  <a:gd name="connsiteY1" fmla="*/ 0 h 183515"/>
                  <a:gd name="connsiteX2" fmla="*/ 95965 w 95965"/>
                  <a:gd name="connsiteY2" fmla="*/ 170877 h 183515"/>
                  <a:gd name="connsiteX3" fmla="*/ 0 w 95965"/>
                  <a:gd name="connsiteY3" fmla="*/ 183515 h 183515"/>
                  <a:gd name="connsiteX0" fmla="*/ 0 w 171246"/>
                  <a:gd name="connsiteY0" fmla="*/ 183515 h 223478"/>
                  <a:gd name="connsiteX1" fmla="*/ 77470 w 171246"/>
                  <a:gd name="connsiteY1" fmla="*/ 0 h 223478"/>
                  <a:gd name="connsiteX2" fmla="*/ 171246 w 171246"/>
                  <a:gd name="connsiteY2" fmla="*/ 223478 h 223478"/>
                  <a:gd name="connsiteX3" fmla="*/ 0 w 171246"/>
                  <a:gd name="connsiteY3" fmla="*/ 183515 h 223478"/>
                  <a:gd name="connsiteX0" fmla="*/ 0 w 171246"/>
                  <a:gd name="connsiteY0" fmla="*/ 183515 h 223478"/>
                  <a:gd name="connsiteX1" fmla="*/ 77470 w 171246"/>
                  <a:gd name="connsiteY1" fmla="*/ 0 h 223478"/>
                  <a:gd name="connsiteX2" fmla="*/ 171246 w 171246"/>
                  <a:gd name="connsiteY2" fmla="*/ 223478 h 223478"/>
                  <a:gd name="connsiteX3" fmla="*/ 0 w 171246"/>
                  <a:gd name="connsiteY3" fmla="*/ 183515 h 223478"/>
                  <a:gd name="connsiteX0" fmla="*/ 0 w 173834"/>
                  <a:gd name="connsiteY0" fmla="*/ 222462 h 224019"/>
                  <a:gd name="connsiteX1" fmla="*/ 80058 w 173834"/>
                  <a:gd name="connsiteY1" fmla="*/ 0 h 224019"/>
                  <a:gd name="connsiteX2" fmla="*/ 173834 w 173834"/>
                  <a:gd name="connsiteY2" fmla="*/ 223478 h 224019"/>
                  <a:gd name="connsiteX3" fmla="*/ 0 w 173834"/>
                  <a:gd name="connsiteY3" fmla="*/ 222462 h 224019"/>
                  <a:gd name="connsiteX0" fmla="*/ 0 w 173834"/>
                  <a:gd name="connsiteY0" fmla="*/ 222462 h 223478"/>
                  <a:gd name="connsiteX1" fmla="*/ 80058 w 173834"/>
                  <a:gd name="connsiteY1" fmla="*/ 0 h 223478"/>
                  <a:gd name="connsiteX2" fmla="*/ 173834 w 173834"/>
                  <a:gd name="connsiteY2" fmla="*/ 223478 h 223478"/>
                  <a:gd name="connsiteX3" fmla="*/ 0 w 173834"/>
                  <a:gd name="connsiteY3" fmla="*/ 222462 h 223478"/>
                  <a:gd name="connsiteX0" fmla="*/ 0 w 179881"/>
                  <a:gd name="connsiteY0" fmla="*/ 237789 h 237789"/>
                  <a:gd name="connsiteX1" fmla="*/ 86105 w 179881"/>
                  <a:gd name="connsiteY1" fmla="*/ 0 h 237789"/>
                  <a:gd name="connsiteX2" fmla="*/ 179881 w 179881"/>
                  <a:gd name="connsiteY2" fmla="*/ 223478 h 237789"/>
                  <a:gd name="connsiteX3" fmla="*/ 0 w 179881"/>
                  <a:gd name="connsiteY3" fmla="*/ 237789 h 237789"/>
                  <a:gd name="connsiteX0" fmla="*/ 0 w 179881"/>
                  <a:gd name="connsiteY0" fmla="*/ 237789 h 237789"/>
                  <a:gd name="connsiteX1" fmla="*/ 86105 w 179881"/>
                  <a:gd name="connsiteY1" fmla="*/ 0 h 237789"/>
                  <a:gd name="connsiteX2" fmla="*/ 179881 w 179881"/>
                  <a:gd name="connsiteY2" fmla="*/ 223478 h 237789"/>
                  <a:gd name="connsiteX3" fmla="*/ 0 w 179881"/>
                  <a:gd name="connsiteY3" fmla="*/ 237789 h 237789"/>
                  <a:gd name="connsiteX0" fmla="*/ 0 w 179881"/>
                  <a:gd name="connsiteY0" fmla="*/ 237789 h 237789"/>
                  <a:gd name="connsiteX1" fmla="*/ 86105 w 179881"/>
                  <a:gd name="connsiteY1" fmla="*/ 0 h 237789"/>
                  <a:gd name="connsiteX2" fmla="*/ 179881 w 179881"/>
                  <a:gd name="connsiteY2" fmla="*/ 223478 h 237789"/>
                  <a:gd name="connsiteX3" fmla="*/ 0 w 179881"/>
                  <a:gd name="connsiteY3" fmla="*/ 237789 h 237789"/>
                  <a:gd name="connsiteX0" fmla="*/ 0 w 183673"/>
                  <a:gd name="connsiteY0" fmla="*/ 237789 h 237789"/>
                  <a:gd name="connsiteX1" fmla="*/ 86105 w 183673"/>
                  <a:gd name="connsiteY1" fmla="*/ 0 h 237789"/>
                  <a:gd name="connsiteX2" fmla="*/ 183673 w 183673"/>
                  <a:gd name="connsiteY2" fmla="*/ 228376 h 237789"/>
                  <a:gd name="connsiteX3" fmla="*/ 0 w 183673"/>
                  <a:gd name="connsiteY3" fmla="*/ 237789 h 237789"/>
                  <a:gd name="connsiteX0" fmla="*/ 0 w 183673"/>
                  <a:gd name="connsiteY0" fmla="*/ 237789 h 237789"/>
                  <a:gd name="connsiteX1" fmla="*/ 86105 w 183673"/>
                  <a:gd name="connsiteY1" fmla="*/ 0 h 237789"/>
                  <a:gd name="connsiteX2" fmla="*/ 183673 w 183673"/>
                  <a:gd name="connsiteY2" fmla="*/ 228376 h 237789"/>
                  <a:gd name="connsiteX3" fmla="*/ 0 w 183673"/>
                  <a:gd name="connsiteY3" fmla="*/ 237789 h 237789"/>
                </a:gdLst>
                <a:ahLst/>
                <a:cxnLst>
                  <a:cxn ang="0">
                    <a:pos x="connsiteX0" y="connsiteY0"/>
                  </a:cxn>
                  <a:cxn ang="0">
                    <a:pos x="connsiteX1" y="connsiteY1"/>
                  </a:cxn>
                  <a:cxn ang="0">
                    <a:pos x="connsiteX2" y="connsiteY2"/>
                  </a:cxn>
                  <a:cxn ang="0">
                    <a:pos x="connsiteX3" y="connsiteY3"/>
                  </a:cxn>
                </a:cxnLst>
                <a:rect l="l" t="t" r="r" b="b"/>
                <a:pathLst>
                  <a:path w="183673" h="237789">
                    <a:moveTo>
                      <a:pt x="0" y="237789"/>
                    </a:moveTo>
                    <a:cubicBezTo>
                      <a:pt x="24296" y="158917"/>
                      <a:pt x="57403" y="79263"/>
                      <a:pt x="86105" y="0"/>
                    </a:cubicBezTo>
                    <a:lnTo>
                      <a:pt x="183673" y="228376"/>
                    </a:lnTo>
                    <a:cubicBezTo>
                      <a:pt x="96888" y="171410"/>
                      <a:pt x="31485" y="213335"/>
                      <a:pt x="0" y="237789"/>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a:solidFill>
                      <a:srgbClr val="000000"/>
                    </a:solidFill>
                    <a:effectLst/>
                    <a:latin typeface="Quicksand Medium"/>
                    <a:ea typeface="Calibri" panose="020F0502020204030204" pitchFamily="34" charset="0"/>
                    <a:cs typeface="Times New Roman" panose="02020603050405020304" pitchFamily="18" charset="0"/>
                  </a:rPr>
                  <a:t> </a:t>
                </a:r>
                <a:endParaRPr lang="en-US" sz="1100">
                  <a:effectLst/>
                  <a:latin typeface="Quicksand Medium"/>
                  <a:ea typeface="Calibri" panose="020F0502020204030204" pitchFamily="34"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ED165DB0-6CBF-B166-0ACB-F99BE3CFBDF5}"/>
                  </a:ext>
                </a:extLst>
              </p:cNvPr>
              <p:cNvCxnSpPr/>
              <p:nvPr/>
            </p:nvCxnSpPr>
            <p:spPr>
              <a:xfrm>
                <a:off x="91040" y="126766"/>
                <a:ext cx="105263" cy="226528"/>
              </a:xfrm>
              <a:prstGeom prst="line">
                <a:avLst/>
              </a:prstGeom>
              <a:ln w="34925"/>
              <a:effectLst/>
            </p:spPr>
            <p:style>
              <a:lnRef idx="1">
                <a:schemeClr val="dk1"/>
              </a:lnRef>
              <a:fillRef idx="0">
                <a:schemeClr val="dk1"/>
              </a:fillRef>
              <a:effectRef idx="0">
                <a:schemeClr val="dk1"/>
              </a:effectRef>
              <a:fontRef idx="minor">
                <a:schemeClr val="tx1"/>
              </a:fontRef>
            </p:style>
          </p:cxnSp>
        </p:grpSp>
      </p:grpSp>
      <p:sp>
        <p:nvSpPr>
          <p:cNvPr id="7" name="Rectangle 6">
            <a:extLst>
              <a:ext uri="{FF2B5EF4-FFF2-40B4-BE49-F238E27FC236}">
                <a16:creationId xmlns:a16="http://schemas.microsoft.com/office/drawing/2014/main" id="{1B95F061-17F9-4088-B733-E42FDEB87CED}"/>
              </a:ext>
            </a:extLst>
          </p:cNvPr>
          <p:cNvSpPr/>
          <p:nvPr/>
        </p:nvSpPr>
        <p:spPr>
          <a:xfrm>
            <a:off x="1292923" y="2566489"/>
            <a:ext cx="3295906" cy="1938992"/>
          </a:xfrm>
          <a:prstGeom prst="rect">
            <a:avLst/>
          </a:prstGeom>
        </p:spPr>
        <p:txBody>
          <a:bodyPr wrap="square">
            <a:spAutoFit/>
          </a:bodyPr>
          <a:lstStyle/>
          <a:p>
            <a:pPr defTabSz="1219170">
              <a:buClr>
                <a:srgbClr val="000000"/>
              </a:buClr>
              <a:buSzPts val="6000"/>
            </a:pPr>
            <a:r>
              <a:rPr lang="en-US" sz="2400" kern="0" dirty="0">
                <a:solidFill>
                  <a:srgbClr val="000000"/>
                </a:solidFill>
                <a:latin typeface="Quicksand Medium"/>
                <a:ea typeface="Calibri"/>
                <a:cs typeface="Calibri"/>
                <a:sym typeface="Calibri"/>
              </a:rPr>
              <a:t>Finally insert the latch into the project. Then take the center of the circle and move it to the same reference point.</a:t>
            </a:r>
          </a:p>
        </p:txBody>
      </p:sp>
      <p:sp>
        <p:nvSpPr>
          <p:cNvPr id="12" name="TextBox 11">
            <a:extLst>
              <a:ext uri="{FF2B5EF4-FFF2-40B4-BE49-F238E27FC236}">
                <a16:creationId xmlns:a16="http://schemas.microsoft.com/office/drawing/2014/main" id="{EC4518A4-69A3-4113-990E-7B2E4E2B74CF}"/>
              </a:ext>
            </a:extLst>
          </p:cNvPr>
          <p:cNvSpPr txBox="1"/>
          <p:nvPr/>
        </p:nvSpPr>
        <p:spPr>
          <a:xfrm>
            <a:off x="181378" y="6290685"/>
            <a:ext cx="856444" cy="379656"/>
          </a:xfrm>
          <a:prstGeom prst="rect">
            <a:avLst/>
          </a:prstGeom>
          <a:noFill/>
        </p:spPr>
        <p:txBody>
          <a:bodyPr wrap="square" rtlCol="0">
            <a:spAutoFit/>
          </a:bodyPr>
          <a:lstStyle/>
          <a:p>
            <a:pPr defTabSz="1219170">
              <a:buClr>
                <a:srgbClr val="000000"/>
              </a:buClr>
            </a:pPr>
            <a:r>
              <a:rPr lang="en-US" sz="1867" kern="0" dirty="0">
                <a:solidFill>
                  <a:srgbClr val="000000"/>
                </a:solidFill>
                <a:latin typeface="Quicksand Medium"/>
                <a:cs typeface="Arial"/>
                <a:sym typeface="Arial"/>
              </a:rPr>
              <a:t>20 </a:t>
            </a:r>
          </a:p>
        </p:txBody>
      </p:sp>
      <p:sp>
        <p:nvSpPr>
          <p:cNvPr id="13" name="Rectangle 12">
            <a:extLst>
              <a:ext uri="{FF2B5EF4-FFF2-40B4-BE49-F238E27FC236}">
                <a16:creationId xmlns:a16="http://schemas.microsoft.com/office/drawing/2014/main" id="{06C6C9B7-D054-4A54-92B9-D6958C6A63BE}"/>
              </a:ext>
            </a:extLst>
          </p:cNvPr>
          <p:cNvSpPr/>
          <p:nvPr/>
        </p:nvSpPr>
        <p:spPr>
          <a:xfrm>
            <a:off x="1285125" y="4720238"/>
            <a:ext cx="3493844" cy="830997"/>
          </a:xfrm>
          <a:prstGeom prst="rect">
            <a:avLst/>
          </a:prstGeom>
        </p:spPr>
        <p:txBody>
          <a:bodyPr wrap="square">
            <a:spAutoFit/>
          </a:bodyPr>
          <a:lstStyle/>
          <a:p>
            <a:pPr defTabSz="1219170">
              <a:buClr>
                <a:srgbClr val="000000"/>
              </a:buClr>
              <a:buSzPts val="6000"/>
            </a:pPr>
            <a:r>
              <a:rPr lang="en-US" sz="2400" kern="0" dirty="0">
                <a:solidFill>
                  <a:srgbClr val="000000"/>
                </a:solidFill>
                <a:latin typeface="Quicksand Medium"/>
                <a:ea typeface="Calibri"/>
                <a:cs typeface="Calibri"/>
                <a:sym typeface="Calibri"/>
              </a:rPr>
              <a:t>Then select all and right click intersect faces.</a:t>
            </a:r>
          </a:p>
        </p:txBody>
      </p:sp>
      <p:sp>
        <p:nvSpPr>
          <p:cNvPr id="36" name="Rectangle 35">
            <a:extLst>
              <a:ext uri="{FF2B5EF4-FFF2-40B4-BE49-F238E27FC236}">
                <a16:creationId xmlns:a16="http://schemas.microsoft.com/office/drawing/2014/main" id="{966B982A-772C-4452-98A5-83744FC19248}"/>
              </a:ext>
            </a:extLst>
          </p:cNvPr>
          <p:cNvSpPr/>
          <p:nvPr/>
        </p:nvSpPr>
        <p:spPr>
          <a:xfrm>
            <a:off x="1238855" y="139765"/>
            <a:ext cx="3560590" cy="584775"/>
          </a:xfrm>
          <a:prstGeom prst="rect">
            <a:avLst/>
          </a:prstGeom>
        </p:spPr>
        <p:txBody>
          <a:bodyPr wrap="none">
            <a:spAutoFit/>
          </a:bodyPr>
          <a:lstStyle/>
          <a:p>
            <a:pPr defTabSz="1219170">
              <a:buClr>
                <a:srgbClr val="000000"/>
              </a:buClr>
              <a:buSzPts val="6000"/>
            </a:pPr>
            <a:r>
              <a:rPr lang="en-US" sz="3200" b="1" kern="0" dirty="0">
                <a:solidFill>
                  <a:srgbClr val="000000"/>
                </a:solidFill>
                <a:latin typeface="Quicksand Medium"/>
                <a:ea typeface="Calibri"/>
                <a:cs typeface="Arial" panose="020B0604020202020204" pitchFamily="34" charset="0"/>
                <a:sym typeface="Calibri"/>
              </a:rPr>
              <a:t>Carabiner Modeling</a:t>
            </a:r>
          </a:p>
        </p:txBody>
      </p:sp>
      <p:pic>
        <p:nvPicPr>
          <p:cNvPr id="18" name="Picture 17">
            <a:extLst>
              <a:ext uri="{FF2B5EF4-FFF2-40B4-BE49-F238E27FC236}">
                <a16:creationId xmlns:a16="http://schemas.microsoft.com/office/drawing/2014/main" id="{45558FE4-9EB6-1A73-D922-A33E1EED2A92}"/>
              </a:ext>
            </a:extLst>
          </p:cNvPr>
          <p:cNvPicPr>
            <a:picLocks noChangeAspect="1"/>
          </p:cNvPicPr>
          <p:nvPr/>
        </p:nvPicPr>
        <p:blipFill>
          <a:blip r:embed="rId3"/>
          <a:stretch>
            <a:fillRect/>
          </a:stretch>
        </p:blipFill>
        <p:spPr>
          <a:xfrm>
            <a:off x="4960796" y="1002468"/>
            <a:ext cx="6888304" cy="4263062"/>
          </a:xfrm>
          <a:prstGeom prst="rect">
            <a:avLst/>
          </a:prstGeom>
        </p:spPr>
      </p:pic>
      <p:pic>
        <p:nvPicPr>
          <p:cNvPr id="20" name="Picture 19" descr="A picture containing text, screenshot, diagram, plot&#10;&#10;Description automatically generated">
            <a:extLst>
              <a:ext uri="{FF2B5EF4-FFF2-40B4-BE49-F238E27FC236}">
                <a16:creationId xmlns:a16="http://schemas.microsoft.com/office/drawing/2014/main" id="{A22A4957-68B7-6EE3-758D-1419FA49A5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7900" y="1000538"/>
            <a:ext cx="6888304" cy="4271817"/>
          </a:xfrm>
          <a:prstGeom prst="rect">
            <a:avLst/>
          </a:prstGeom>
        </p:spPr>
      </p:pic>
    </p:spTree>
    <p:extLst>
      <p:ext uri="{BB962C8B-B14F-4D97-AF65-F5344CB8AC3E}">
        <p14:creationId xmlns:p14="http://schemas.microsoft.com/office/powerpoint/2010/main" val="222760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10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grpSp>
        <p:nvGrpSpPr>
          <p:cNvPr id="3" name="Group 2">
            <a:extLst>
              <a:ext uri="{FF2B5EF4-FFF2-40B4-BE49-F238E27FC236}">
                <a16:creationId xmlns:a16="http://schemas.microsoft.com/office/drawing/2014/main" id="{4FDA6F3D-D4DA-2D3E-A982-3FB21E985CF7}"/>
              </a:ext>
            </a:extLst>
          </p:cNvPr>
          <p:cNvGrpSpPr>
            <a:grpSpLocks noChangeAspect="1"/>
          </p:cNvGrpSpPr>
          <p:nvPr/>
        </p:nvGrpSpPr>
        <p:grpSpPr>
          <a:xfrm>
            <a:off x="3162300" y="990600"/>
            <a:ext cx="1465112" cy="1395486"/>
            <a:chOff x="811639" y="1331201"/>
            <a:chExt cx="678006" cy="655083"/>
          </a:xfrm>
        </p:grpSpPr>
        <p:sp>
          <p:nvSpPr>
            <p:cNvPr id="11" name="Rectangle: Rounded Corners 10">
              <a:extLst>
                <a:ext uri="{FF2B5EF4-FFF2-40B4-BE49-F238E27FC236}">
                  <a16:creationId xmlns:a16="http://schemas.microsoft.com/office/drawing/2014/main" id="{0B096F6C-BB42-6AB4-8926-92A92102A910}"/>
                </a:ext>
              </a:extLst>
            </p:cNvPr>
            <p:cNvSpPr>
              <a:spLocks/>
            </p:cNvSpPr>
            <p:nvPr/>
          </p:nvSpPr>
          <p:spPr>
            <a:xfrm>
              <a:off x="811639" y="1331201"/>
              <a:ext cx="678006" cy="655083"/>
            </a:xfrm>
            <a:prstGeom prst="roundRect">
              <a:avLst>
                <a:gd name="adj" fmla="val 8558"/>
              </a:avLst>
            </a:prstGeom>
            <a:solidFill>
              <a:srgbClr val="E7E7E7"/>
            </a:solidFill>
            <a:ln w="25400">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Quicksand Medium"/>
              </a:endParaRPr>
            </a:p>
          </p:txBody>
        </p:sp>
        <p:grpSp>
          <p:nvGrpSpPr>
            <p:cNvPr id="23" name="Group 22">
              <a:extLst>
                <a:ext uri="{FF2B5EF4-FFF2-40B4-BE49-F238E27FC236}">
                  <a16:creationId xmlns:a16="http://schemas.microsoft.com/office/drawing/2014/main" id="{09058B05-517F-3F1B-D597-939029881267}"/>
                </a:ext>
              </a:extLst>
            </p:cNvPr>
            <p:cNvGrpSpPr/>
            <p:nvPr/>
          </p:nvGrpSpPr>
          <p:grpSpPr>
            <a:xfrm>
              <a:off x="933347" y="1338862"/>
              <a:ext cx="434402" cy="580026"/>
              <a:chOff x="2309813" y="1227465"/>
              <a:chExt cx="434402" cy="580026"/>
            </a:xfrm>
          </p:grpSpPr>
          <p:grpSp>
            <p:nvGrpSpPr>
              <p:cNvPr id="24" name="Group 23">
                <a:extLst>
                  <a:ext uri="{FF2B5EF4-FFF2-40B4-BE49-F238E27FC236}">
                    <a16:creationId xmlns:a16="http://schemas.microsoft.com/office/drawing/2014/main" id="{32EAB5F4-8774-1E93-B98E-B3112051816A}"/>
                  </a:ext>
                </a:extLst>
              </p:cNvPr>
              <p:cNvGrpSpPr/>
              <p:nvPr/>
            </p:nvGrpSpPr>
            <p:grpSpPr>
              <a:xfrm>
                <a:off x="2309813" y="1318296"/>
                <a:ext cx="434402" cy="489195"/>
                <a:chOff x="887192" y="699646"/>
                <a:chExt cx="434402" cy="489195"/>
              </a:xfrm>
            </p:grpSpPr>
            <p:grpSp>
              <p:nvGrpSpPr>
                <p:cNvPr id="26" name="Group 25">
                  <a:extLst>
                    <a:ext uri="{FF2B5EF4-FFF2-40B4-BE49-F238E27FC236}">
                      <a16:creationId xmlns:a16="http://schemas.microsoft.com/office/drawing/2014/main" id="{77036AF9-436E-C014-919B-6B95479BE84A}"/>
                    </a:ext>
                  </a:extLst>
                </p:cNvPr>
                <p:cNvGrpSpPr/>
                <p:nvPr/>
              </p:nvGrpSpPr>
              <p:grpSpPr>
                <a:xfrm>
                  <a:off x="890687" y="699646"/>
                  <a:ext cx="374900" cy="431052"/>
                  <a:chOff x="890687" y="699646"/>
                  <a:chExt cx="374900" cy="431052"/>
                </a:xfrm>
              </p:grpSpPr>
              <p:sp>
                <p:nvSpPr>
                  <p:cNvPr id="40" name="Flowchart: Manual Input 39">
                    <a:extLst>
                      <a:ext uri="{FF2B5EF4-FFF2-40B4-BE49-F238E27FC236}">
                        <a16:creationId xmlns:a16="http://schemas.microsoft.com/office/drawing/2014/main" id="{97AE42C4-66A6-50D4-D35A-EC755134ED65}"/>
                      </a:ext>
                    </a:extLst>
                  </p:cNvPr>
                  <p:cNvSpPr/>
                  <p:nvPr/>
                </p:nvSpPr>
                <p:spPr>
                  <a:xfrm rot="1355009" flipV="1">
                    <a:off x="890687" y="953658"/>
                    <a:ext cx="247301" cy="177040"/>
                  </a:xfrm>
                  <a:prstGeom prst="flowChartManualInput">
                    <a:avLst/>
                  </a:prstGeom>
                  <a:solidFill>
                    <a:srgbClr val="F97E9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Quicksand Medium"/>
                    </a:endParaRPr>
                  </a:p>
                </p:txBody>
              </p:sp>
              <p:grpSp>
                <p:nvGrpSpPr>
                  <p:cNvPr id="41" name="Group 40">
                    <a:extLst>
                      <a:ext uri="{FF2B5EF4-FFF2-40B4-BE49-F238E27FC236}">
                        <a16:creationId xmlns:a16="http://schemas.microsoft.com/office/drawing/2014/main" id="{94ED7C25-28BB-D098-BEA1-3653461A73DB}"/>
                      </a:ext>
                    </a:extLst>
                  </p:cNvPr>
                  <p:cNvGrpSpPr/>
                  <p:nvPr/>
                </p:nvGrpSpPr>
                <p:grpSpPr>
                  <a:xfrm>
                    <a:off x="971617" y="699646"/>
                    <a:ext cx="293970" cy="299692"/>
                    <a:chOff x="971617" y="699646"/>
                    <a:chExt cx="293970" cy="299692"/>
                  </a:xfrm>
                </p:grpSpPr>
                <p:sp>
                  <p:nvSpPr>
                    <p:cNvPr id="47" name="Parallelogram 46">
                      <a:extLst>
                        <a:ext uri="{FF2B5EF4-FFF2-40B4-BE49-F238E27FC236}">
                          <a16:creationId xmlns:a16="http://schemas.microsoft.com/office/drawing/2014/main" id="{FB850459-B5F0-1474-CD4E-B0B6D1221BEA}"/>
                        </a:ext>
                      </a:extLst>
                    </p:cNvPr>
                    <p:cNvSpPr/>
                    <p:nvPr/>
                  </p:nvSpPr>
                  <p:spPr>
                    <a:xfrm rot="1381747">
                      <a:off x="971617" y="699646"/>
                      <a:ext cx="281714" cy="275271"/>
                    </a:xfrm>
                    <a:prstGeom prst="parallelogram">
                      <a:avLst>
                        <a:gd name="adj" fmla="val 42968"/>
                      </a:avLst>
                    </a:prstGeom>
                    <a:solidFill>
                      <a:srgbClr val="F97E9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Quicksand Medium"/>
                      </a:endParaRPr>
                    </a:p>
                  </p:txBody>
                </p:sp>
                <p:sp>
                  <p:nvSpPr>
                    <p:cNvPr id="48" name="Parallelogram 47">
                      <a:extLst>
                        <a:ext uri="{FF2B5EF4-FFF2-40B4-BE49-F238E27FC236}">
                          <a16:creationId xmlns:a16="http://schemas.microsoft.com/office/drawing/2014/main" id="{EAD9A3CD-95D7-D0FC-53FA-4C36F0FC9B33}"/>
                        </a:ext>
                      </a:extLst>
                    </p:cNvPr>
                    <p:cNvSpPr/>
                    <p:nvPr/>
                  </p:nvSpPr>
                  <p:spPr>
                    <a:xfrm rot="1381747">
                      <a:off x="1054021" y="720072"/>
                      <a:ext cx="211566" cy="279266"/>
                    </a:xfrm>
                    <a:prstGeom prst="parallelogram">
                      <a:avLst>
                        <a:gd name="adj" fmla="val 22847"/>
                      </a:avLst>
                    </a:prstGeom>
                    <a:solidFill>
                      <a:srgbClr val="F97E9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Quicksand Medium"/>
                      </a:endParaRPr>
                    </a:p>
                  </p:txBody>
                </p:sp>
              </p:grpSp>
            </p:grpSp>
            <p:cxnSp>
              <p:nvCxnSpPr>
                <p:cNvPr id="27" name="Straight Connector 26">
                  <a:extLst>
                    <a:ext uri="{FF2B5EF4-FFF2-40B4-BE49-F238E27FC236}">
                      <a16:creationId xmlns:a16="http://schemas.microsoft.com/office/drawing/2014/main" id="{4B93EEF6-10BE-B733-7243-3EEEE55299EA}"/>
                    </a:ext>
                  </a:extLst>
                </p:cNvPr>
                <p:cNvCxnSpPr>
                  <a:cxnSpLocks/>
                </p:cNvCxnSpPr>
                <p:nvPr/>
              </p:nvCxnSpPr>
              <p:spPr>
                <a:xfrm flipH="1" flipV="1">
                  <a:off x="927457" y="904731"/>
                  <a:ext cx="215987" cy="101545"/>
                </a:xfrm>
                <a:prstGeom prst="line">
                  <a:avLst/>
                </a:prstGeom>
                <a:ln w="15875" cap="rnd">
                  <a:solidFill>
                    <a:schemeClr val="bg1"/>
                  </a:solidFill>
                </a:ln>
              </p:spPr>
              <p:style>
                <a:lnRef idx="2">
                  <a:schemeClr val="accent1"/>
                </a:lnRef>
                <a:fillRef idx="0">
                  <a:schemeClr val="accent1"/>
                </a:fillRef>
                <a:effectRef idx="1">
                  <a:schemeClr val="accent1"/>
                </a:effectRef>
                <a:fontRef idx="minor">
                  <a:schemeClr val="tx1"/>
                </a:fontRef>
              </p:style>
            </p:cxnSp>
            <p:sp>
              <p:nvSpPr>
                <p:cNvPr id="28" name="Parallelogram 27">
                  <a:extLst>
                    <a:ext uri="{FF2B5EF4-FFF2-40B4-BE49-F238E27FC236}">
                      <a16:creationId xmlns:a16="http://schemas.microsoft.com/office/drawing/2014/main" id="{8A3B0325-F01F-4CC6-7BBA-EF4CD9E964C8}"/>
                    </a:ext>
                  </a:extLst>
                </p:cNvPr>
                <p:cNvSpPr/>
                <p:nvPr/>
              </p:nvSpPr>
              <p:spPr>
                <a:xfrm rot="18238545">
                  <a:off x="996267" y="953778"/>
                  <a:ext cx="424406" cy="45719"/>
                </a:xfrm>
                <a:prstGeom prst="parallelogram">
                  <a:avLst>
                    <a:gd name="adj" fmla="val 213683"/>
                  </a:avLst>
                </a:prstGeom>
                <a:solidFill>
                  <a:srgbClr val="F4204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Quicksand Medium"/>
                  </a:endParaRPr>
                </a:p>
              </p:txBody>
            </p:sp>
            <p:cxnSp>
              <p:nvCxnSpPr>
                <p:cNvPr id="29" name="Straight Connector 28">
                  <a:extLst>
                    <a:ext uri="{FF2B5EF4-FFF2-40B4-BE49-F238E27FC236}">
                      <a16:creationId xmlns:a16="http://schemas.microsoft.com/office/drawing/2014/main" id="{A8F8C8F6-6A15-9CFD-8030-ECE9C74DB947}"/>
                    </a:ext>
                  </a:extLst>
                </p:cNvPr>
                <p:cNvCxnSpPr>
                  <a:cxnSpLocks/>
                </p:cNvCxnSpPr>
                <p:nvPr/>
              </p:nvCxnSpPr>
              <p:spPr>
                <a:xfrm flipH="1">
                  <a:off x="1144572" y="760423"/>
                  <a:ext cx="174641" cy="250611"/>
                </a:xfrm>
                <a:prstGeom prst="line">
                  <a:avLst/>
                </a:prstGeom>
                <a:ln w="12700" cap="rnd">
                  <a:solidFill>
                    <a:schemeClr val="bg1"/>
                  </a:solidFill>
                </a:ln>
              </p:spPr>
              <p:style>
                <a:lnRef idx="2">
                  <a:schemeClr val="accent1"/>
                </a:lnRef>
                <a:fillRef idx="0">
                  <a:schemeClr val="accent1"/>
                </a:fillRef>
                <a:effectRef idx="1">
                  <a:schemeClr val="accent1"/>
                </a:effectRef>
                <a:fontRef idx="minor">
                  <a:schemeClr val="tx1"/>
                </a:fontRef>
              </p:style>
            </p:cxnSp>
            <p:grpSp>
              <p:nvGrpSpPr>
                <p:cNvPr id="30" name="Group 29">
                  <a:extLst>
                    <a:ext uri="{FF2B5EF4-FFF2-40B4-BE49-F238E27FC236}">
                      <a16:creationId xmlns:a16="http://schemas.microsoft.com/office/drawing/2014/main" id="{744FDD55-EB77-C91A-009F-EF829EE7020D}"/>
                    </a:ext>
                  </a:extLst>
                </p:cNvPr>
                <p:cNvGrpSpPr/>
                <p:nvPr/>
              </p:nvGrpSpPr>
              <p:grpSpPr>
                <a:xfrm>
                  <a:off x="887192" y="704698"/>
                  <a:ext cx="434402" cy="457312"/>
                  <a:chOff x="887192" y="704698"/>
                  <a:chExt cx="434402" cy="457312"/>
                </a:xfrm>
              </p:grpSpPr>
              <p:cxnSp>
                <p:nvCxnSpPr>
                  <p:cNvPr id="32" name="Straight Connector 31">
                    <a:extLst>
                      <a:ext uri="{FF2B5EF4-FFF2-40B4-BE49-F238E27FC236}">
                        <a16:creationId xmlns:a16="http://schemas.microsoft.com/office/drawing/2014/main" id="{E3FA6DE3-917F-89CE-4A87-7B37785CD4B5}"/>
                      </a:ext>
                    </a:extLst>
                  </p:cNvPr>
                  <p:cNvCxnSpPr>
                    <a:cxnSpLocks/>
                  </p:cNvCxnSpPr>
                  <p:nvPr/>
                </p:nvCxnSpPr>
                <p:spPr>
                  <a:xfrm flipH="1" flipV="1">
                    <a:off x="1135913" y="704698"/>
                    <a:ext cx="185681" cy="57303"/>
                  </a:xfrm>
                  <a:prstGeom prst="line">
                    <a:avLst/>
                  </a:prstGeom>
                  <a:ln w="15875" cap="rnd">
                    <a:solidFill>
                      <a:schemeClr val="tx1"/>
                    </a:solidFill>
                  </a:ln>
                </p:spPr>
                <p:style>
                  <a:lnRef idx="2">
                    <a:schemeClr val="accent1"/>
                  </a:lnRef>
                  <a:fillRef idx="0">
                    <a:schemeClr val="accent1"/>
                  </a:fillRef>
                  <a:effectRef idx="1">
                    <a:schemeClr val="accent1"/>
                  </a:effectRef>
                  <a:fontRef idx="minor">
                    <a:schemeClr val="tx1"/>
                  </a:fontRef>
                </p:style>
              </p:cxnSp>
              <p:grpSp>
                <p:nvGrpSpPr>
                  <p:cNvPr id="33" name="Group 32">
                    <a:extLst>
                      <a:ext uri="{FF2B5EF4-FFF2-40B4-BE49-F238E27FC236}">
                        <a16:creationId xmlns:a16="http://schemas.microsoft.com/office/drawing/2014/main" id="{F41B37A6-E49C-6C92-2EAF-F332C224FE6F}"/>
                      </a:ext>
                    </a:extLst>
                  </p:cNvPr>
                  <p:cNvGrpSpPr/>
                  <p:nvPr/>
                </p:nvGrpSpPr>
                <p:grpSpPr>
                  <a:xfrm>
                    <a:off x="887192" y="707706"/>
                    <a:ext cx="432963" cy="454304"/>
                    <a:chOff x="887192" y="707706"/>
                    <a:chExt cx="432963" cy="454304"/>
                  </a:xfrm>
                </p:grpSpPr>
                <p:cxnSp>
                  <p:nvCxnSpPr>
                    <p:cNvPr id="34" name="Straight Connector 33">
                      <a:extLst>
                        <a:ext uri="{FF2B5EF4-FFF2-40B4-BE49-F238E27FC236}">
                          <a16:creationId xmlns:a16="http://schemas.microsoft.com/office/drawing/2014/main" id="{F077FA7E-3E7B-B908-C5F7-29C0E9B492FC}"/>
                        </a:ext>
                      </a:extLst>
                    </p:cNvPr>
                    <p:cNvCxnSpPr>
                      <a:cxnSpLocks/>
                    </p:cNvCxnSpPr>
                    <p:nvPr/>
                  </p:nvCxnSpPr>
                  <p:spPr>
                    <a:xfrm flipH="1">
                      <a:off x="921762" y="707706"/>
                      <a:ext cx="215461" cy="197025"/>
                    </a:xfrm>
                    <a:prstGeom prst="line">
                      <a:avLst/>
                    </a:prstGeom>
                    <a:ln w="19050" cap="rnd">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04D266BD-708A-5141-E1BE-89327E57350C}"/>
                        </a:ext>
                      </a:extLst>
                    </p:cNvPr>
                    <p:cNvCxnSpPr>
                      <a:cxnSpLocks/>
                    </p:cNvCxnSpPr>
                    <p:nvPr/>
                  </p:nvCxnSpPr>
                  <p:spPr>
                    <a:xfrm flipH="1">
                      <a:off x="887192" y="912960"/>
                      <a:ext cx="33919" cy="132884"/>
                    </a:xfrm>
                    <a:prstGeom prst="line">
                      <a:avLst/>
                    </a:prstGeom>
                    <a:ln w="19050" cap="rnd">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978D671-A0F4-25C6-7391-4BFD7A3B0DFD}"/>
                        </a:ext>
                      </a:extLst>
                    </p:cNvPr>
                    <p:cNvCxnSpPr>
                      <a:cxnSpLocks/>
                    </p:cNvCxnSpPr>
                    <p:nvPr/>
                  </p:nvCxnSpPr>
                  <p:spPr>
                    <a:xfrm flipH="1" flipV="1">
                      <a:off x="891386" y="1050607"/>
                      <a:ext cx="210846" cy="111403"/>
                    </a:xfrm>
                    <a:prstGeom prst="line">
                      <a:avLst/>
                    </a:prstGeom>
                    <a:ln w="19050" cap="rnd">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0EA2D6DB-D752-75E7-D1D0-66DAC205DD04}"/>
                        </a:ext>
                      </a:extLst>
                    </p:cNvPr>
                    <p:cNvCxnSpPr>
                      <a:cxnSpLocks/>
                    </p:cNvCxnSpPr>
                    <p:nvPr/>
                  </p:nvCxnSpPr>
                  <p:spPr>
                    <a:xfrm flipH="1">
                      <a:off x="1103885" y="897682"/>
                      <a:ext cx="176184" cy="262462"/>
                    </a:xfrm>
                    <a:prstGeom prst="line">
                      <a:avLst/>
                    </a:prstGeom>
                    <a:ln w="15875" cap="rnd">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94B88865-0C68-70E1-02DF-43ADC90302FC}"/>
                        </a:ext>
                      </a:extLst>
                    </p:cNvPr>
                    <p:cNvCxnSpPr>
                      <a:cxnSpLocks/>
                    </p:cNvCxnSpPr>
                    <p:nvPr/>
                  </p:nvCxnSpPr>
                  <p:spPr>
                    <a:xfrm flipH="1">
                      <a:off x="1284772" y="766763"/>
                      <a:ext cx="35383" cy="122444"/>
                    </a:xfrm>
                    <a:prstGeom prst="line">
                      <a:avLst/>
                    </a:prstGeom>
                    <a:ln w="15875" cap="rnd">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31" name="Straight Connector 30">
                  <a:extLst>
                    <a:ext uri="{FF2B5EF4-FFF2-40B4-BE49-F238E27FC236}">
                      <a16:creationId xmlns:a16="http://schemas.microsoft.com/office/drawing/2014/main" id="{34D15ECA-31DB-428D-BE4F-7D3EF1C6BFBA}"/>
                    </a:ext>
                  </a:extLst>
                </p:cNvPr>
                <p:cNvCxnSpPr>
                  <a:cxnSpLocks/>
                </p:cNvCxnSpPr>
                <p:nvPr/>
              </p:nvCxnSpPr>
              <p:spPr>
                <a:xfrm flipH="1">
                  <a:off x="1101878" y="1017880"/>
                  <a:ext cx="41930" cy="126715"/>
                </a:xfrm>
                <a:prstGeom prst="line">
                  <a:avLst/>
                </a:prstGeom>
                <a:ln w="19050" cap="rnd">
                  <a:solidFill>
                    <a:schemeClr val="bg1"/>
                  </a:solidFill>
                </a:ln>
              </p:spPr>
              <p:style>
                <a:lnRef idx="2">
                  <a:schemeClr val="accent1"/>
                </a:lnRef>
                <a:fillRef idx="0">
                  <a:schemeClr val="accent1"/>
                </a:fillRef>
                <a:effectRef idx="1">
                  <a:schemeClr val="accent1"/>
                </a:effectRef>
                <a:fontRef idx="minor">
                  <a:schemeClr val="tx1"/>
                </a:fontRef>
              </p:style>
            </p:cxnSp>
          </p:grpSp>
          <p:pic>
            <p:nvPicPr>
              <p:cNvPr id="25" name="Picture 24">
                <a:extLst>
                  <a:ext uri="{FF2B5EF4-FFF2-40B4-BE49-F238E27FC236}">
                    <a16:creationId xmlns:a16="http://schemas.microsoft.com/office/drawing/2014/main" id="{766D957F-15FE-325C-14A1-1094BAFDD19C}"/>
                  </a:ext>
                </a:extLst>
              </p:cNvPr>
              <p:cNvPicPr>
                <a:picLocks/>
              </p:cNvPicPr>
              <p:nvPr/>
            </p:nvPicPr>
            <p:blipFill>
              <a:blip r:embed="rId3">
                <a:extLst>
                  <a:ext uri="{BEBA8EAE-BF5A-486C-A8C5-ECC9F3942E4B}">
                    <a14:imgProps xmlns:a14="http://schemas.microsoft.com/office/drawing/2010/main">
                      <a14:imgLayer r:embed="rId4">
                        <a14:imgEffect>
                          <a14:artisticMarker/>
                        </a14:imgEffect>
                      </a14:imgLayer>
                    </a14:imgProps>
                  </a:ext>
                </a:extLst>
              </a:blip>
              <a:stretch>
                <a:fillRect/>
              </a:stretch>
            </p:blipFill>
            <p:spPr>
              <a:xfrm rot="18559636">
                <a:off x="2322776" y="1369679"/>
                <a:ext cx="449034" cy="164606"/>
              </a:xfrm>
              <a:prstGeom prst="rect">
                <a:avLst/>
              </a:prstGeom>
            </p:spPr>
          </p:pic>
        </p:grpSp>
      </p:grpSp>
      <p:sp>
        <p:nvSpPr>
          <p:cNvPr id="7" name="Rectangle 6">
            <a:extLst>
              <a:ext uri="{FF2B5EF4-FFF2-40B4-BE49-F238E27FC236}">
                <a16:creationId xmlns:a16="http://schemas.microsoft.com/office/drawing/2014/main" id="{1B95F061-17F9-4088-B733-E42FDEB87CED}"/>
              </a:ext>
            </a:extLst>
          </p:cNvPr>
          <p:cNvSpPr/>
          <p:nvPr/>
        </p:nvSpPr>
        <p:spPr>
          <a:xfrm>
            <a:off x="1292923" y="2566489"/>
            <a:ext cx="3295906" cy="1938992"/>
          </a:xfrm>
          <a:prstGeom prst="rect">
            <a:avLst/>
          </a:prstGeom>
        </p:spPr>
        <p:txBody>
          <a:bodyPr wrap="square">
            <a:spAutoFit/>
          </a:bodyPr>
          <a:lstStyle/>
          <a:p>
            <a:pPr defTabSz="1219170">
              <a:buClr>
                <a:srgbClr val="000000"/>
              </a:buClr>
              <a:buSzPts val="6000"/>
            </a:pPr>
            <a:r>
              <a:rPr lang="en-US" sz="2400" kern="0" dirty="0">
                <a:solidFill>
                  <a:srgbClr val="000000"/>
                </a:solidFill>
                <a:latin typeface="Quicksand Medium"/>
                <a:ea typeface="Calibri"/>
                <a:cs typeface="Calibri"/>
                <a:sym typeface="Calibri"/>
              </a:rPr>
              <a:t>Select everything and explode it. </a:t>
            </a:r>
          </a:p>
          <a:p>
            <a:pPr defTabSz="1219170">
              <a:buClr>
                <a:srgbClr val="000000"/>
              </a:buClr>
              <a:buSzPts val="6000"/>
            </a:pPr>
            <a:r>
              <a:rPr lang="en-US" sz="2400" kern="0" dirty="0">
                <a:solidFill>
                  <a:srgbClr val="000000"/>
                </a:solidFill>
                <a:latin typeface="Quicksand Medium"/>
                <a:ea typeface="Calibri"/>
                <a:cs typeface="Calibri"/>
                <a:sym typeface="Calibri"/>
              </a:rPr>
              <a:t>Then using x-ray mode remove any interfering materials.</a:t>
            </a:r>
          </a:p>
        </p:txBody>
      </p:sp>
      <p:sp>
        <p:nvSpPr>
          <p:cNvPr id="12" name="TextBox 11">
            <a:extLst>
              <a:ext uri="{FF2B5EF4-FFF2-40B4-BE49-F238E27FC236}">
                <a16:creationId xmlns:a16="http://schemas.microsoft.com/office/drawing/2014/main" id="{EC4518A4-69A3-4113-990E-7B2E4E2B74CF}"/>
              </a:ext>
            </a:extLst>
          </p:cNvPr>
          <p:cNvSpPr txBox="1"/>
          <p:nvPr/>
        </p:nvSpPr>
        <p:spPr>
          <a:xfrm>
            <a:off x="181378" y="6290685"/>
            <a:ext cx="856444" cy="379656"/>
          </a:xfrm>
          <a:prstGeom prst="rect">
            <a:avLst/>
          </a:prstGeom>
          <a:noFill/>
        </p:spPr>
        <p:txBody>
          <a:bodyPr wrap="square" rtlCol="0">
            <a:spAutoFit/>
          </a:bodyPr>
          <a:lstStyle/>
          <a:p>
            <a:pPr defTabSz="1219170">
              <a:buClr>
                <a:srgbClr val="000000"/>
              </a:buClr>
            </a:pPr>
            <a:r>
              <a:rPr lang="en-US" sz="1867" kern="0" dirty="0">
                <a:solidFill>
                  <a:srgbClr val="000000"/>
                </a:solidFill>
                <a:latin typeface="Quicksand Medium"/>
                <a:cs typeface="Arial"/>
                <a:sym typeface="Arial"/>
              </a:rPr>
              <a:t>21 </a:t>
            </a:r>
          </a:p>
        </p:txBody>
      </p:sp>
      <p:sp>
        <p:nvSpPr>
          <p:cNvPr id="36" name="Rectangle 35">
            <a:extLst>
              <a:ext uri="{FF2B5EF4-FFF2-40B4-BE49-F238E27FC236}">
                <a16:creationId xmlns:a16="http://schemas.microsoft.com/office/drawing/2014/main" id="{966B982A-772C-4452-98A5-83744FC19248}"/>
              </a:ext>
            </a:extLst>
          </p:cNvPr>
          <p:cNvSpPr/>
          <p:nvPr/>
        </p:nvSpPr>
        <p:spPr>
          <a:xfrm>
            <a:off x="1238855" y="139765"/>
            <a:ext cx="3560590" cy="584775"/>
          </a:xfrm>
          <a:prstGeom prst="rect">
            <a:avLst/>
          </a:prstGeom>
        </p:spPr>
        <p:txBody>
          <a:bodyPr wrap="none">
            <a:spAutoFit/>
          </a:bodyPr>
          <a:lstStyle/>
          <a:p>
            <a:pPr defTabSz="1219170">
              <a:buClr>
                <a:srgbClr val="000000"/>
              </a:buClr>
              <a:buSzPts val="6000"/>
            </a:pPr>
            <a:r>
              <a:rPr lang="en-US" sz="3200" b="1" kern="0" dirty="0">
                <a:solidFill>
                  <a:srgbClr val="000000"/>
                </a:solidFill>
                <a:latin typeface="Quicksand Medium"/>
                <a:ea typeface="Calibri"/>
                <a:cs typeface="Arial" panose="020B0604020202020204" pitchFamily="34" charset="0"/>
                <a:sym typeface="Calibri"/>
              </a:rPr>
              <a:t>Carabiner Modeling</a:t>
            </a:r>
          </a:p>
        </p:txBody>
      </p:sp>
      <p:pic>
        <p:nvPicPr>
          <p:cNvPr id="10" name="Picture 9">
            <a:extLst>
              <a:ext uri="{FF2B5EF4-FFF2-40B4-BE49-F238E27FC236}">
                <a16:creationId xmlns:a16="http://schemas.microsoft.com/office/drawing/2014/main" id="{03E305A6-35C3-246F-E476-0FF35E0DF4B4}"/>
              </a:ext>
            </a:extLst>
          </p:cNvPr>
          <p:cNvPicPr>
            <a:picLocks noChangeAspect="1"/>
          </p:cNvPicPr>
          <p:nvPr/>
        </p:nvPicPr>
        <p:blipFill>
          <a:blip r:embed="rId5"/>
          <a:stretch>
            <a:fillRect/>
          </a:stretch>
        </p:blipFill>
        <p:spPr>
          <a:xfrm>
            <a:off x="4961973" y="1000539"/>
            <a:ext cx="6887127" cy="4265995"/>
          </a:xfrm>
          <a:prstGeom prst="rect">
            <a:avLst/>
          </a:prstGeom>
        </p:spPr>
      </p:pic>
      <p:pic>
        <p:nvPicPr>
          <p:cNvPr id="14" name="Picture 13" descr="A screenshot of a computer&#10;&#10;Description automatically generated with medium confidence">
            <a:extLst>
              <a:ext uri="{FF2B5EF4-FFF2-40B4-BE49-F238E27FC236}">
                <a16:creationId xmlns:a16="http://schemas.microsoft.com/office/drawing/2014/main" id="{FDC3E37F-0A5B-72A6-6304-B8839E5538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62190" y="1002055"/>
            <a:ext cx="6886910" cy="4270952"/>
          </a:xfrm>
          <a:prstGeom prst="rect">
            <a:avLst/>
          </a:prstGeom>
        </p:spPr>
      </p:pic>
      <p:grpSp>
        <p:nvGrpSpPr>
          <p:cNvPr id="18" name="Group 17">
            <a:extLst>
              <a:ext uri="{FF2B5EF4-FFF2-40B4-BE49-F238E27FC236}">
                <a16:creationId xmlns:a16="http://schemas.microsoft.com/office/drawing/2014/main" id="{4E3005A5-D2F2-B8F8-8B34-6A528765CF36}"/>
              </a:ext>
            </a:extLst>
          </p:cNvPr>
          <p:cNvGrpSpPr/>
          <p:nvPr/>
        </p:nvGrpSpPr>
        <p:grpSpPr>
          <a:xfrm>
            <a:off x="1382660" y="1015594"/>
            <a:ext cx="1442312" cy="1384706"/>
            <a:chOff x="0" y="0"/>
            <a:chExt cx="457200" cy="429260"/>
          </a:xfrm>
        </p:grpSpPr>
        <p:sp>
          <p:nvSpPr>
            <p:cNvPr id="19" name="Rectangle: Rounded Corners 18">
              <a:extLst>
                <a:ext uri="{FF2B5EF4-FFF2-40B4-BE49-F238E27FC236}">
                  <a16:creationId xmlns:a16="http://schemas.microsoft.com/office/drawing/2014/main" id="{9599020D-0C4D-0B6F-0550-6CBED618AA81}"/>
                </a:ext>
              </a:extLst>
            </p:cNvPr>
            <p:cNvSpPr>
              <a:spLocks/>
            </p:cNvSpPr>
            <p:nvPr/>
          </p:nvSpPr>
          <p:spPr>
            <a:xfrm>
              <a:off x="0" y="0"/>
              <a:ext cx="457200" cy="429260"/>
            </a:xfrm>
            <a:prstGeom prst="roundRect">
              <a:avLst>
                <a:gd name="adj" fmla="val 8558"/>
              </a:avLst>
            </a:prstGeom>
            <a:solidFill>
              <a:srgbClr val="E7E7E7"/>
            </a:solidFill>
            <a:ln w="25400">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Quicksand Medium"/>
              </a:endParaRPr>
            </a:p>
          </p:txBody>
        </p:sp>
        <p:grpSp>
          <p:nvGrpSpPr>
            <p:cNvPr id="20" name="Group 19">
              <a:extLst>
                <a:ext uri="{FF2B5EF4-FFF2-40B4-BE49-F238E27FC236}">
                  <a16:creationId xmlns:a16="http://schemas.microsoft.com/office/drawing/2014/main" id="{AD6FE3DE-701C-596A-C721-0C683322ADAB}"/>
                </a:ext>
              </a:extLst>
            </p:cNvPr>
            <p:cNvGrpSpPr>
              <a:grpSpLocks noChangeAspect="1"/>
            </p:cNvGrpSpPr>
            <p:nvPr/>
          </p:nvGrpSpPr>
          <p:grpSpPr>
            <a:xfrm>
              <a:off x="140043" y="90616"/>
              <a:ext cx="137160" cy="246888"/>
              <a:chOff x="0" y="0"/>
              <a:chExt cx="196303" cy="353294"/>
            </a:xfrm>
          </p:grpSpPr>
          <p:sp>
            <p:nvSpPr>
              <p:cNvPr id="21" name="Isosceles Triangle 137">
                <a:extLst>
                  <a:ext uri="{FF2B5EF4-FFF2-40B4-BE49-F238E27FC236}">
                    <a16:creationId xmlns:a16="http://schemas.microsoft.com/office/drawing/2014/main" id="{C93F9FBF-C7F7-EE4B-8C44-1F2244426063}"/>
                  </a:ext>
                </a:extLst>
              </p:cNvPr>
              <p:cNvSpPr/>
              <p:nvPr/>
            </p:nvSpPr>
            <p:spPr>
              <a:xfrm rot="20310584">
                <a:off x="0" y="0"/>
                <a:ext cx="182826" cy="241401"/>
              </a:xfrm>
              <a:custGeom>
                <a:avLst/>
                <a:gdLst>
                  <a:gd name="connsiteX0" fmla="*/ 0 w 154940"/>
                  <a:gd name="connsiteY0" fmla="*/ 183515 h 183515"/>
                  <a:gd name="connsiteX1" fmla="*/ 77470 w 154940"/>
                  <a:gd name="connsiteY1" fmla="*/ 0 h 183515"/>
                  <a:gd name="connsiteX2" fmla="*/ 154940 w 154940"/>
                  <a:gd name="connsiteY2" fmla="*/ 183515 h 183515"/>
                  <a:gd name="connsiteX3" fmla="*/ 0 w 154940"/>
                  <a:gd name="connsiteY3" fmla="*/ 183515 h 183515"/>
                  <a:gd name="connsiteX0" fmla="*/ 0 w 95965"/>
                  <a:gd name="connsiteY0" fmla="*/ 183515 h 183515"/>
                  <a:gd name="connsiteX1" fmla="*/ 77470 w 95965"/>
                  <a:gd name="connsiteY1" fmla="*/ 0 h 183515"/>
                  <a:gd name="connsiteX2" fmla="*/ 95965 w 95965"/>
                  <a:gd name="connsiteY2" fmla="*/ 170877 h 183515"/>
                  <a:gd name="connsiteX3" fmla="*/ 0 w 95965"/>
                  <a:gd name="connsiteY3" fmla="*/ 183515 h 183515"/>
                  <a:gd name="connsiteX0" fmla="*/ 0 w 171246"/>
                  <a:gd name="connsiteY0" fmla="*/ 183515 h 223478"/>
                  <a:gd name="connsiteX1" fmla="*/ 77470 w 171246"/>
                  <a:gd name="connsiteY1" fmla="*/ 0 h 223478"/>
                  <a:gd name="connsiteX2" fmla="*/ 171246 w 171246"/>
                  <a:gd name="connsiteY2" fmla="*/ 223478 h 223478"/>
                  <a:gd name="connsiteX3" fmla="*/ 0 w 171246"/>
                  <a:gd name="connsiteY3" fmla="*/ 183515 h 223478"/>
                  <a:gd name="connsiteX0" fmla="*/ 0 w 171246"/>
                  <a:gd name="connsiteY0" fmla="*/ 183515 h 223478"/>
                  <a:gd name="connsiteX1" fmla="*/ 77470 w 171246"/>
                  <a:gd name="connsiteY1" fmla="*/ 0 h 223478"/>
                  <a:gd name="connsiteX2" fmla="*/ 171246 w 171246"/>
                  <a:gd name="connsiteY2" fmla="*/ 223478 h 223478"/>
                  <a:gd name="connsiteX3" fmla="*/ 0 w 171246"/>
                  <a:gd name="connsiteY3" fmla="*/ 183515 h 223478"/>
                  <a:gd name="connsiteX0" fmla="*/ 0 w 173834"/>
                  <a:gd name="connsiteY0" fmla="*/ 222462 h 224019"/>
                  <a:gd name="connsiteX1" fmla="*/ 80058 w 173834"/>
                  <a:gd name="connsiteY1" fmla="*/ 0 h 224019"/>
                  <a:gd name="connsiteX2" fmla="*/ 173834 w 173834"/>
                  <a:gd name="connsiteY2" fmla="*/ 223478 h 224019"/>
                  <a:gd name="connsiteX3" fmla="*/ 0 w 173834"/>
                  <a:gd name="connsiteY3" fmla="*/ 222462 h 224019"/>
                  <a:gd name="connsiteX0" fmla="*/ 0 w 173834"/>
                  <a:gd name="connsiteY0" fmla="*/ 222462 h 223478"/>
                  <a:gd name="connsiteX1" fmla="*/ 80058 w 173834"/>
                  <a:gd name="connsiteY1" fmla="*/ 0 h 223478"/>
                  <a:gd name="connsiteX2" fmla="*/ 173834 w 173834"/>
                  <a:gd name="connsiteY2" fmla="*/ 223478 h 223478"/>
                  <a:gd name="connsiteX3" fmla="*/ 0 w 173834"/>
                  <a:gd name="connsiteY3" fmla="*/ 222462 h 223478"/>
                  <a:gd name="connsiteX0" fmla="*/ 0 w 179881"/>
                  <a:gd name="connsiteY0" fmla="*/ 237789 h 237789"/>
                  <a:gd name="connsiteX1" fmla="*/ 86105 w 179881"/>
                  <a:gd name="connsiteY1" fmla="*/ 0 h 237789"/>
                  <a:gd name="connsiteX2" fmla="*/ 179881 w 179881"/>
                  <a:gd name="connsiteY2" fmla="*/ 223478 h 237789"/>
                  <a:gd name="connsiteX3" fmla="*/ 0 w 179881"/>
                  <a:gd name="connsiteY3" fmla="*/ 237789 h 237789"/>
                  <a:gd name="connsiteX0" fmla="*/ 0 w 179881"/>
                  <a:gd name="connsiteY0" fmla="*/ 237789 h 237789"/>
                  <a:gd name="connsiteX1" fmla="*/ 86105 w 179881"/>
                  <a:gd name="connsiteY1" fmla="*/ 0 h 237789"/>
                  <a:gd name="connsiteX2" fmla="*/ 179881 w 179881"/>
                  <a:gd name="connsiteY2" fmla="*/ 223478 h 237789"/>
                  <a:gd name="connsiteX3" fmla="*/ 0 w 179881"/>
                  <a:gd name="connsiteY3" fmla="*/ 237789 h 237789"/>
                  <a:gd name="connsiteX0" fmla="*/ 0 w 179881"/>
                  <a:gd name="connsiteY0" fmla="*/ 237789 h 237789"/>
                  <a:gd name="connsiteX1" fmla="*/ 86105 w 179881"/>
                  <a:gd name="connsiteY1" fmla="*/ 0 h 237789"/>
                  <a:gd name="connsiteX2" fmla="*/ 179881 w 179881"/>
                  <a:gd name="connsiteY2" fmla="*/ 223478 h 237789"/>
                  <a:gd name="connsiteX3" fmla="*/ 0 w 179881"/>
                  <a:gd name="connsiteY3" fmla="*/ 237789 h 237789"/>
                  <a:gd name="connsiteX0" fmla="*/ 0 w 183673"/>
                  <a:gd name="connsiteY0" fmla="*/ 237789 h 237789"/>
                  <a:gd name="connsiteX1" fmla="*/ 86105 w 183673"/>
                  <a:gd name="connsiteY1" fmla="*/ 0 h 237789"/>
                  <a:gd name="connsiteX2" fmla="*/ 183673 w 183673"/>
                  <a:gd name="connsiteY2" fmla="*/ 228376 h 237789"/>
                  <a:gd name="connsiteX3" fmla="*/ 0 w 183673"/>
                  <a:gd name="connsiteY3" fmla="*/ 237789 h 237789"/>
                  <a:gd name="connsiteX0" fmla="*/ 0 w 183673"/>
                  <a:gd name="connsiteY0" fmla="*/ 237789 h 237789"/>
                  <a:gd name="connsiteX1" fmla="*/ 86105 w 183673"/>
                  <a:gd name="connsiteY1" fmla="*/ 0 h 237789"/>
                  <a:gd name="connsiteX2" fmla="*/ 183673 w 183673"/>
                  <a:gd name="connsiteY2" fmla="*/ 228376 h 237789"/>
                  <a:gd name="connsiteX3" fmla="*/ 0 w 183673"/>
                  <a:gd name="connsiteY3" fmla="*/ 237789 h 237789"/>
                </a:gdLst>
                <a:ahLst/>
                <a:cxnLst>
                  <a:cxn ang="0">
                    <a:pos x="connsiteX0" y="connsiteY0"/>
                  </a:cxn>
                  <a:cxn ang="0">
                    <a:pos x="connsiteX1" y="connsiteY1"/>
                  </a:cxn>
                  <a:cxn ang="0">
                    <a:pos x="connsiteX2" y="connsiteY2"/>
                  </a:cxn>
                  <a:cxn ang="0">
                    <a:pos x="connsiteX3" y="connsiteY3"/>
                  </a:cxn>
                </a:cxnLst>
                <a:rect l="l" t="t" r="r" b="b"/>
                <a:pathLst>
                  <a:path w="183673" h="237789">
                    <a:moveTo>
                      <a:pt x="0" y="237789"/>
                    </a:moveTo>
                    <a:cubicBezTo>
                      <a:pt x="24296" y="158917"/>
                      <a:pt x="57403" y="79263"/>
                      <a:pt x="86105" y="0"/>
                    </a:cubicBezTo>
                    <a:lnTo>
                      <a:pt x="183673" y="228376"/>
                    </a:lnTo>
                    <a:cubicBezTo>
                      <a:pt x="96888" y="171410"/>
                      <a:pt x="31485" y="213335"/>
                      <a:pt x="0" y="237789"/>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a:solidFill>
                      <a:srgbClr val="000000"/>
                    </a:solidFill>
                    <a:effectLst/>
                    <a:latin typeface="Quicksand Medium"/>
                    <a:ea typeface="Calibri" panose="020F0502020204030204" pitchFamily="34" charset="0"/>
                    <a:cs typeface="Times New Roman" panose="02020603050405020304" pitchFamily="18" charset="0"/>
                  </a:rPr>
                  <a:t> </a:t>
                </a:r>
                <a:endParaRPr lang="en-US" sz="1100">
                  <a:effectLst/>
                  <a:latin typeface="Quicksand Medium"/>
                  <a:ea typeface="Calibri" panose="020F0502020204030204" pitchFamily="34" charset="0"/>
                  <a:cs typeface="Times New Roman" panose="02020603050405020304" pitchFamily="18" charset="0"/>
                </a:endParaRPr>
              </a:p>
            </p:txBody>
          </p:sp>
          <p:cxnSp>
            <p:nvCxnSpPr>
              <p:cNvPr id="22" name="Straight Connector 21">
                <a:extLst>
                  <a:ext uri="{FF2B5EF4-FFF2-40B4-BE49-F238E27FC236}">
                    <a16:creationId xmlns:a16="http://schemas.microsoft.com/office/drawing/2014/main" id="{73C3794A-1D0E-30E4-D591-0B4ED9077474}"/>
                  </a:ext>
                </a:extLst>
              </p:cNvPr>
              <p:cNvCxnSpPr/>
              <p:nvPr/>
            </p:nvCxnSpPr>
            <p:spPr>
              <a:xfrm>
                <a:off x="91040" y="126766"/>
                <a:ext cx="105263" cy="226528"/>
              </a:xfrm>
              <a:prstGeom prst="line">
                <a:avLst/>
              </a:prstGeom>
              <a:ln w="63500"/>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673016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1000"/>
                                        <p:tgtEl>
                                          <p:spTgt spid="7"/>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grpSp>
        <p:nvGrpSpPr>
          <p:cNvPr id="2" name="Group 1">
            <a:extLst>
              <a:ext uri="{FF2B5EF4-FFF2-40B4-BE49-F238E27FC236}">
                <a16:creationId xmlns:a16="http://schemas.microsoft.com/office/drawing/2014/main" id="{11818E64-F2BD-5F9C-62D5-7B0712D5BCCD}"/>
              </a:ext>
            </a:extLst>
          </p:cNvPr>
          <p:cNvGrpSpPr/>
          <p:nvPr/>
        </p:nvGrpSpPr>
        <p:grpSpPr>
          <a:xfrm>
            <a:off x="1386136" y="975212"/>
            <a:ext cx="1447800" cy="1399450"/>
            <a:chOff x="1174246" y="5086442"/>
            <a:chExt cx="1447800" cy="1334788"/>
          </a:xfrm>
        </p:grpSpPr>
        <p:sp>
          <p:nvSpPr>
            <p:cNvPr id="4" name="Rectangle: Rounded Corners 3">
              <a:extLst>
                <a:ext uri="{FF2B5EF4-FFF2-40B4-BE49-F238E27FC236}">
                  <a16:creationId xmlns:a16="http://schemas.microsoft.com/office/drawing/2014/main" id="{E518B68E-34CA-F39A-87C3-0CE1C4783B25}"/>
                </a:ext>
              </a:extLst>
            </p:cNvPr>
            <p:cNvSpPr>
              <a:spLocks/>
            </p:cNvSpPr>
            <p:nvPr/>
          </p:nvSpPr>
          <p:spPr>
            <a:xfrm>
              <a:off x="1174246" y="5086442"/>
              <a:ext cx="1447800" cy="1334788"/>
            </a:xfrm>
            <a:prstGeom prst="roundRect">
              <a:avLst>
                <a:gd name="adj" fmla="val 8558"/>
              </a:avLst>
            </a:prstGeom>
            <a:solidFill>
              <a:srgbClr val="F2F3F4"/>
            </a:solidFill>
            <a:ln w="25400">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Quicksand Medium"/>
                </a:rPr>
                <a:t>c</a:t>
              </a:r>
            </a:p>
          </p:txBody>
        </p:sp>
        <p:pic>
          <p:nvPicPr>
            <p:cNvPr id="5" name="Picture 2" descr="SketchUp Extension Warehouse">
              <a:extLst>
                <a:ext uri="{FF2B5EF4-FFF2-40B4-BE49-F238E27FC236}">
                  <a16:creationId xmlns:a16="http://schemas.microsoft.com/office/drawing/2014/main" id="{CCAAA62D-E191-E2BE-5670-2B1AC6377D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2726" y="5199845"/>
              <a:ext cx="1090840" cy="109084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Rectangle 6">
            <a:extLst>
              <a:ext uri="{FF2B5EF4-FFF2-40B4-BE49-F238E27FC236}">
                <a16:creationId xmlns:a16="http://schemas.microsoft.com/office/drawing/2014/main" id="{1B95F061-17F9-4088-B733-E42FDEB87CED}"/>
              </a:ext>
            </a:extLst>
          </p:cNvPr>
          <p:cNvSpPr/>
          <p:nvPr/>
        </p:nvSpPr>
        <p:spPr>
          <a:xfrm>
            <a:off x="1292923" y="2566489"/>
            <a:ext cx="3295906" cy="1569660"/>
          </a:xfrm>
          <a:prstGeom prst="rect">
            <a:avLst/>
          </a:prstGeom>
        </p:spPr>
        <p:txBody>
          <a:bodyPr wrap="square">
            <a:spAutoFit/>
          </a:bodyPr>
          <a:lstStyle/>
          <a:p>
            <a:pPr defTabSz="1219170">
              <a:buClr>
                <a:srgbClr val="000000"/>
              </a:buClr>
              <a:buSzPts val="6000"/>
            </a:pPr>
            <a:r>
              <a:rPr lang="en-US" sz="2400" kern="0" dirty="0">
                <a:solidFill>
                  <a:srgbClr val="000000"/>
                </a:solidFill>
                <a:latin typeface="Quicksand Medium"/>
                <a:ea typeface="Calibri"/>
                <a:cs typeface="Calibri"/>
                <a:sym typeface="Calibri"/>
              </a:rPr>
              <a:t>Then check with the solid inspector tool to make sure there are no errors.</a:t>
            </a:r>
          </a:p>
        </p:txBody>
      </p:sp>
      <p:sp>
        <p:nvSpPr>
          <p:cNvPr id="12" name="TextBox 11">
            <a:extLst>
              <a:ext uri="{FF2B5EF4-FFF2-40B4-BE49-F238E27FC236}">
                <a16:creationId xmlns:a16="http://schemas.microsoft.com/office/drawing/2014/main" id="{EC4518A4-69A3-4113-990E-7B2E4E2B74CF}"/>
              </a:ext>
            </a:extLst>
          </p:cNvPr>
          <p:cNvSpPr txBox="1"/>
          <p:nvPr/>
        </p:nvSpPr>
        <p:spPr>
          <a:xfrm>
            <a:off x="181378" y="6290685"/>
            <a:ext cx="856444" cy="379656"/>
          </a:xfrm>
          <a:prstGeom prst="rect">
            <a:avLst/>
          </a:prstGeom>
          <a:noFill/>
        </p:spPr>
        <p:txBody>
          <a:bodyPr wrap="square" rtlCol="0">
            <a:spAutoFit/>
          </a:bodyPr>
          <a:lstStyle/>
          <a:p>
            <a:pPr defTabSz="1219170">
              <a:buClr>
                <a:srgbClr val="000000"/>
              </a:buClr>
            </a:pPr>
            <a:r>
              <a:rPr lang="en-US" sz="1867" kern="0" dirty="0">
                <a:solidFill>
                  <a:srgbClr val="000000"/>
                </a:solidFill>
                <a:latin typeface="Quicksand Medium"/>
                <a:cs typeface="Arial"/>
                <a:sym typeface="Arial"/>
              </a:rPr>
              <a:t>22 </a:t>
            </a:r>
          </a:p>
        </p:txBody>
      </p:sp>
      <p:sp>
        <p:nvSpPr>
          <p:cNvPr id="36" name="Rectangle 35">
            <a:extLst>
              <a:ext uri="{FF2B5EF4-FFF2-40B4-BE49-F238E27FC236}">
                <a16:creationId xmlns:a16="http://schemas.microsoft.com/office/drawing/2014/main" id="{966B982A-772C-4452-98A5-83744FC19248}"/>
              </a:ext>
            </a:extLst>
          </p:cNvPr>
          <p:cNvSpPr/>
          <p:nvPr/>
        </p:nvSpPr>
        <p:spPr>
          <a:xfrm>
            <a:off x="1238855" y="139765"/>
            <a:ext cx="3560590" cy="584775"/>
          </a:xfrm>
          <a:prstGeom prst="rect">
            <a:avLst/>
          </a:prstGeom>
        </p:spPr>
        <p:txBody>
          <a:bodyPr wrap="none">
            <a:spAutoFit/>
          </a:bodyPr>
          <a:lstStyle/>
          <a:p>
            <a:pPr defTabSz="1219170">
              <a:buClr>
                <a:srgbClr val="000000"/>
              </a:buClr>
              <a:buSzPts val="6000"/>
            </a:pPr>
            <a:r>
              <a:rPr lang="en-US" sz="3200" b="1" kern="0" dirty="0">
                <a:solidFill>
                  <a:srgbClr val="000000"/>
                </a:solidFill>
                <a:latin typeface="Quicksand Medium"/>
                <a:ea typeface="Calibri"/>
                <a:cs typeface="Arial" panose="020B0604020202020204" pitchFamily="34" charset="0"/>
                <a:sym typeface="Calibri"/>
              </a:rPr>
              <a:t>Carabiner Modeling</a:t>
            </a:r>
          </a:p>
        </p:txBody>
      </p:sp>
      <p:pic>
        <p:nvPicPr>
          <p:cNvPr id="6" name="Picture 5">
            <a:extLst>
              <a:ext uri="{FF2B5EF4-FFF2-40B4-BE49-F238E27FC236}">
                <a16:creationId xmlns:a16="http://schemas.microsoft.com/office/drawing/2014/main" id="{3AFC7C88-0D00-8A3E-7DCF-62802A19BCF7}"/>
              </a:ext>
            </a:extLst>
          </p:cNvPr>
          <p:cNvPicPr>
            <a:picLocks noChangeAspect="1"/>
          </p:cNvPicPr>
          <p:nvPr/>
        </p:nvPicPr>
        <p:blipFill>
          <a:blip r:embed="rId4"/>
          <a:stretch>
            <a:fillRect/>
          </a:stretch>
        </p:blipFill>
        <p:spPr>
          <a:xfrm>
            <a:off x="4962939" y="1000539"/>
            <a:ext cx="6886161" cy="4277857"/>
          </a:xfrm>
          <a:prstGeom prst="rect">
            <a:avLst/>
          </a:prstGeom>
        </p:spPr>
      </p:pic>
      <p:pic>
        <p:nvPicPr>
          <p:cNvPr id="9" name="Picture 8" descr="A screenshot of a computer&#10;&#10;Description automatically generated with low confidence">
            <a:extLst>
              <a:ext uri="{FF2B5EF4-FFF2-40B4-BE49-F238E27FC236}">
                <a16:creationId xmlns:a16="http://schemas.microsoft.com/office/drawing/2014/main" id="{3CAB61B4-613D-A14A-1FA9-9F48D80166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8390" y="1007103"/>
            <a:ext cx="6890710" cy="4273309"/>
          </a:xfrm>
          <a:prstGeom prst="rect">
            <a:avLst/>
          </a:prstGeom>
        </p:spPr>
      </p:pic>
    </p:spTree>
    <p:extLst>
      <p:ext uri="{BB962C8B-B14F-4D97-AF65-F5344CB8AC3E}">
        <p14:creationId xmlns:p14="http://schemas.microsoft.com/office/powerpoint/2010/main" val="3544677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grpSp>
        <p:nvGrpSpPr>
          <p:cNvPr id="14" name="Group 13">
            <a:extLst>
              <a:ext uri="{FF2B5EF4-FFF2-40B4-BE49-F238E27FC236}">
                <a16:creationId xmlns:a16="http://schemas.microsoft.com/office/drawing/2014/main" id="{2343AB20-B1EA-7959-98D5-D29F74CFE35F}"/>
              </a:ext>
            </a:extLst>
          </p:cNvPr>
          <p:cNvGrpSpPr/>
          <p:nvPr/>
        </p:nvGrpSpPr>
        <p:grpSpPr>
          <a:xfrm>
            <a:off x="3172043" y="989690"/>
            <a:ext cx="1451309" cy="1410610"/>
            <a:chOff x="4917240" y="5005630"/>
            <a:chExt cx="675403" cy="633803"/>
          </a:xfrm>
          <a:solidFill>
            <a:srgbClr val="F2F3F4"/>
          </a:solidFill>
        </p:grpSpPr>
        <p:sp>
          <p:nvSpPr>
            <p:cNvPr id="42" name="Rectangle: Rounded Corners 41">
              <a:extLst>
                <a:ext uri="{FF2B5EF4-FFF2-40B4-BE49-F238E27FC236}">
                  <a16:creationId xmlns:a16="http://schemas.microsoft.com/office/drawing/2014/main" id="{7FA30A9F-0BB1-318C-AF09-5CD02CFA9344}"/>
                </a:ext>
              </a:extLst>
            </p:cNvPr>
            <p:cNvSpPr>
              <a:spLocks/>
            </p:cNvSpPr>
            <p:nvPr/>
          </p:nvSpPr>
          <p:spPr>
            <a:xfrm>
              <a:off x="4917240" y="5005630"/>
              <a:ext cx="675403" cy="633803"/>
            </a:xfrm>
            <a:prstGeom prst="roundRect">
              <a:avLst>
                <a:gd name="adj" fmla="val 8558"/>
              </a:avLst>
            </a:prstGeom>
            <a:grpFill/>
            <a:ln w="25400">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Quicksand Medium"/>
                  <a:ea typeface="+mn-ea"/>
                  <a:cs typeface="+mn-cs"/>
                </a:rPr>
                <a:t>c</a:t>
              </a:r>
            </a:p>
          </p:txBody>
        </p:sp>
        <p:pic>
          <p:nvPicPr>
            <p:cNvPr id="43" name="Picture 42" descr="Logo, company name&#10;&#10;Description automatically generated">
              <a:extLst>
                <a:ext uri="{FF2B5EF4-FFF2-40B4-BE49-F238E27FC236}">
                  <a16:creationId xmlns:a16="http://schemas.microsoft.com/office/drawing/2014/main" id="{E4136195-933D-8F8A-51EA-817AD8E74272}"/>
                </a:ext>
              </a:extLst>
            </p:cNvPr>
            <p:cNvPicPr>
              <a:picLocks noChangeAspect="1"/>
            </p:cNvPicPr>
            <p:nvPr/>
          </p:nvPicPr>
          <p:blipFill rotWithShape="1">
            <a:blip r:embed="rId3">
              <a:extLst>
                <a:ext uri="{28A0092B-C50C-407E-A947-70E740481C1C}">
                  <a14:useLocalDpi xmlns:a14="http://schemas.microsoft.com/office/drawing/2010/main" val="0"/>
                </a:ext>
              </a:extLst>
            </a:blip>
            <a:srcRect l="30166" t="62360" r="50024" b="2653"/>
            <a:stretch/>
          </p:blipFill>
          <p:spPr>
            <a:xfrm>
              <a:off x="4943066" y="5024039"/>
              <a:ext cx="597818" cy="559383"/>
            </a:xfrm>
            <a:prstGeom prst="rect">
              <a:avLst/>
            </a:prstGeom>
            <a:grpFill/>
          </p:spPr>
        </p:pic>
      </p:grpSp>
      <p:sp>
        <p:nvSpPr>
          <p:cNvPr id="7" name="Rectangle 6">
            <a:extLst>
              <a:ext uri="{FF2B5EF4-FFF2-40B4-BE49-F238E27FC236}">
                <a16:creationId xmlns:a16="http://schemas.microsoft.com/office/drawing/2014/main" id="{1B95F061-17F9-4088-B733-E42FDEB87CED}"/>
              </a:ext>
            </a:extLst>
          </p:cNvPr>
          <p:cNvSpPr/>
          <p:nvPr/>
        </p:nvSpPr>
        <p:spPr>
          <a:xfrm>
            <a:off x="1292923" y="2566489"/>
            <a:ext cx="3295906" cy="1200329"/>
          </a:xfrm>
          <a:prstGeom prst="rect">
            <a:avLst/>
          </a:prstGeom>
        </p:spPr>
        <p:txBody>
          <a:bodyPr wrap="square">
            <a:spAutoFit/>
          </a:bodyPr>
          <a:lstStyle/>
          <a:p>
            <a:pPr defTabSz="1219170">
              <a:buClr>
                <a:srgbClr val="000000"/>
              </a:buClr>
              <a:buSzPts val="6000"/>
            </a:pPr>
            <a:r>
              <a:rPr lang="en-US" sz="2400" kern="0" dirty="0">
                <a:solidFill>
                  <a:srgbClr val="000000"/>
                </a:solidFill>
                <a:latin typeface="Quicksand Medium"/>
                <a:ea typeface="Calibri"/>
                <a:cs typeface="Calibri"/>
                <a:sym typeface="Calibri"/>
              </a:rPr>
              <a:t>Then highlight everything and make it a group.</a:t>
            </a:r>
          </a:p>
        </p:txBody>
      </p:sp>
      <p:sp>
        <p:nvSpPr>
          <p:cNvPr id="12" name="TextBox 11">
            <a:extLst>
              <a:ext uri="{FF2B5EF4-FFF2-40B4-BE49-F238E27FC236}">
                <a16:creationId xmlns:a16="http://schemas.microsoft.com/office/drawing/2014/main" id="{EC4518A4-69A3-4113-990E-7B2E4E2B74CF}"/>
              </a:ext>
            </a:extLst>
          </p:cNvPr>
          <p:cNvSpPr txBox="1"/>
          <p:nvPr/>
        </p:nvSpPr>
        <p:spPr>
          <a:xfrm>
            <a:off x="181378" y="6290685"/>
            <a:ext cx="856444" cy="379656"/>
          </a:xfrm>
          <a:prstGeom prst="rect">
            <a:avLst/>
          </a:prstGeom>
          <a:noFill/>
        </p:spPr>
        <p:txBody>
          <a:bodyPr wrap="square" rtlCol="0">
            <a:spAutoFit/>
          </a:bodyPr>
          <a:lstStyle/>
          <a:p>
            <a:pPr defTabSz="1219170">
              <a:buClr>
                <a:srgbClr val="000000"/>
              </a:buClr>
            </a:pPr>
            <a:r>
              <a:rPr lang="en-US" sz="1867" kern="0" dirty="0">
                <a:solidFill>
                  <a:srgbClr val="000000"/>
                </a:solidFill>
                <a:latin typeface="Quicksand Medium"/>
                <a:cs typeface="Arial"/>
                <a:sym typeface="Arial"/>
              </a:rPr>
              <a:t>23 </a:t>
            </a:r>
          </a:p>
        </p:txBody>
      </p:sp>
      <p:sp>
        <p:nvSpPr>
          <p:cNvPr id="36" name="Rectangle 35">
            <a:extLst>
              <a:ext uri="{FF2B5EF4-FFF2-40B4-BE49-F238E27FC236}">
                <a16:creationId xmlns:a16="http://schemas.microsoft.com/office/drawing/2014/main" id="{966B982A-772C-4452-98A5-83744FC19248}"/>
              </a:ext>
            </a:extLst>
          </p:cNvPr>
          <p:cNvSpPr/>
          <p:nvPr/>
        </p:nvSpPr>
        <p:spPr>
          <a:xfrm>
            <a:off x="1238855" y="139765"/>
            <a:ext cx="3560590" cy="584775"/>
          </a:xfrm>
          <a:prstGeom prst="rect">
            <a:avLst/>
          </a:prstGeom>
        </p:spPr>
        <p:txBody>
          <a:bodyPr wrap="none">
            <a:spAutoFit/>
          </a:bodyPr>
          <a:lstStyle/>
          <a:p>
            <a:pPr defTabSz="1219170">
              <a:buClr>
                <a:srgbClr val="000000"/>
              </a:buClr>
              <a:buSzPts val="6000"/>
            </a:pPr>
            <a:r>
              <a:rPr lang="en-US" sz="3200" b="1" kern="0" dirty="0">
                <a:solidFill>
                  <a:srgbClr val="000000"/>
                </a:solidFill>
                <a:latin typeface="Quicksand Medium"/>
                <a:ea typeface="Calibri"/>
                <a:cs typeface="Arial" panose="020B0604020202020204" pitchFamily="34" charset="0"/>
                <a:sym typeface="Calibri"/>
              </a:rPr>
              <a:t>Carabiner Modeling</a:t>
            </a:r>
          </a:p>
        </p:txBody>
      </p:sp>
      <p:sp>
        <p:nvSpPr>
          <p:cNvPr id="4" name="Rectangle 3">
            <a:extLst>
              <a:ext uri="{FF2B5EF4-FFF2-40B4-BE49-F238E27FC236}">
                <a16:creationId xmlns:a16="http://schemas.microsoft.com/office/drawing/2014/main" id="{23FBAC4D-69DF-C739-0859-AA8FE65B4BA0}"/>
              </a:ext>
            </a:extLst>
          </p:cNvPr>
          <p:cNvSpPr/>
          <p:nvPr/>
        </p:nvSpPr>
        <p:spPr>
          <a:xfrm>
            <a:off x="1285125" y="3964869"/>
            <a:ext cx="3493844" cy="830997"/>
          </a:xfrm>
          <a:prstGeom prst="rect">
            <a:avLst/>
          </a:prstGeom>
        </p:spPr>
        <p:txBody>
          <a:bodyPr wrap="square">
            <a:spAutoFit/>
          </a:bodyPr>
          <a:lstStyle/>
          <a:p>
            <a:pPr defTabSz="1219170">
              <a:buClr>
                <a:srgbClr val="000000"/>
              </a:buClr>
              <a:buSzPts val="6000"/>
            </a:pPr>
            <a:r>
              <a:rPr lang="en-US" sz="2400" kern="0" dirty="0">
                <a:solidFill>
                  <a:srgbClr val="000000"/>
                </a:solidFill>
                <a:latin typeface="Quicksand Medium"/>
                <a:ea typeface="Calibri"/>
                <a:cs typeface="Calibri"/>
                <a:sym typeface="Calibri"/>
              </a:rPr>
              <a:t>Then select the group and scale it by a factor of 0.85.</a:t>
            </a:r>
          </a:p>
        </p:txBody>
      </p:sp>
      <p:pic>
        <p:nvPicPr>
          <p:cNvPr id="3" name="Picture 2">
            <a:extLst>
              <a:ext uri="{FF2B5EF4-FFF2-40B4-BE49-F238E27FC236}">
                <a16:creationId xmlns:a16="http://schemas.microsoft.com/office/drawing/2014/main" id="{22AA14A5-A0DB-8C6A-E534-CBADF140C357}"/>
              </a:ext>
            </a:extLst>
          </p:cNvPr>
          <p:cNvPicPr>
            <a:picLocks noChangeAspect="1"/>
          </p:cNvPicPr>
          <p:nvPr/>
        </p:nvPicPr>
        <p:blipFill>
          <a:blip r:embed="rId4"/>
          <a:stretch>
            <a:fillRect/>
          </a:stretch>
        </p:blipFill>
        <p:spPr>
          <a:xfrm>
            <a:off x="4962939" y="1000540"/>
            <a:ext cx="6886161" cy="4272738"/>
          </a:xfrm>
          <a:prstGeom prst="rect">
            <a:avLst/>
          </a:prstGeom>
        </p:spPr>
      </p:pic>
      <p:pic>
        <p:nvPicPr>
          <p:cNvPr id="11" name="Picture 10" descr="A picture containing text, screenshot, design&#10;&#10;Description automatically generated">
            <a:extLst>
              <a:ext uri="{FF2B5EF4-FFF2-40B4-BE49-F238E27FC236}">
                <a16:creationId xmlns:a16="http://schemas.microsoft.com/office/drawing/2014/main" id="{A30232FD-099D-A26F-8485-6B70C9C5D7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7706" y="1005161"/>
            <a:ext cx="6886160" cy="4270487"/>
          </a:xfrm>
          <a:prstGeom prst="rect">
            <a:avLst/>
          </a:prstGeom>
        </p:spPr>
      </p:pic>
      <p:grpSp>
        <p:nvGrpSpPr>
          <p:cNvPr id="2" name="Group 1">
            <a:extLst>
              <a:ext uri="{FF2B5EF4-FFF2-40B4-BE49-F238E27FC236}">
                <a16:creationId xmlns:a16="http://schemas.microsoft.com/office/drawing/2014/main" id="{B974C290-BE6C-3B80-1DB8-6BFC4E1B2D97}"/>
              </a:ext>
            </a:extLst>
          </p:cNvPr>
          <p:cNvGrpSpPr/>
          <p:nvPr/>
        </p:nvGrpSpPr>
        <p:grpSpPr>
          <a:xfrm>
            <a:off x="1382660" y="1015594"/>
            <a:ext cx="1442312" cy="1384706"/>
            <a:chOff x="0" y="0"/>
            <a:chExt cx="457200" cy="429260"/>
          </a:xfrm>
        </p:grpSpPr>
        <p:sp>
          <p:nvSpPr>
            <p:cNvPr id="10" name="Rectangle: Rounded Corners 9">
              <a:extLst>
                <a:ext uri="{FF2B5EF4-FFF2-40B4-BE49-F238E27FC236}">
                  <a16:creationId xmlns:a16="http://schemas.microsoft.com/office/drawing/2014/main" id="{55048906-6F80-024E-B8D1-95BF8BD5AB85}"/>
                </a:ext>
              </a:extLst>
            </p:cNvPr>
            <p:cNvSpPr>
              <a:spLocks/>
            </p:cNvSpPr>
            <p:nvPr/>
          </p:nvSpPr>
          <p:spPr>
            <a:xfrm>
              <a:off x="0" y="0"/>
              <a:ext cx="457200" cy="429260"/>
            </a:xfrm>
            <a:prstGeom prst="roundRect">
              <a:avLst>
                <a:gd name="adj" fmla="val 8558"/>
              </a:avLst>
            </a:prstGeom>
            <a:solidFill>
              <a:srgbClr val="E7E7E7"/>
            </a:solidFill>
            <a:ln w="25400">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Quicksand Medium"/>
              </a:endParaRPr>
            </a:p>
          </p:txBody>
        </p:sp>
        <p:grpSp>
          <p:nvGrpSpPr>
            <p:cNvPr id="15" name="Group 14">
              <a:extLst>
                <a:ext uri="{FF2B5EF4-FFF2-40B4-BE49-F238E27FC236}">
                  <a16:creationId xmlns:a16="http://schemas.microsoft.com/office/drawing/2014/main" id="{D0B0847E-6A95-BB3A-13BD-95F3637A6861}"/>
                </a:ext>
              </a:extLst>
            </p:cNvPr>
            <p:cNvGrpSpPr>
              <a:grpSpLocks noChangeAspect="1"/>
            </p:cNvGrpSpPr>
            <p:nvPr/>
          </p:nvGrpSpPr>
          <p:grpSpPr>
            <a:xfrm>
              <a:off x="140043" y="90616"/>
              <a:ext cx="137160" cy="246888"/>
              <a:chOff x="0" y="0"/>
              <a:chExt cx="196303" cy="353294"/>
            </a:xfrm>
          </p:grpSpPr>
          <p:sp>
            <p:nvSpPr>
              <p:cNvPr id="16" name="Isosceles Triangle 137">
                <a:extLst>
                  <a:ext uri="{FF2B5EF4-FFF2-40B4-BE49-F238E27FC236}">
                    <a16:creationId xmlns:a16="http://schemas.microsoft.com/office/drawing/2014/main" id="{4ECDA3D4-96C3-BDA3-7243-0BD9FF26F725}"/>
                  </a:ext>
                </a:extLst>
              </p:cNvPr>
              <p:cNvSpPr/>
              <p:nvPr/>
            </p:nvSpPr>
            <p:spPr>
              <a:xfrm rot="20310584">
                <a:off x="0" y="0"/>
                <a:ext cx="182826" cy="241401"/>
              </a:xfrm>
              <a:custGeom>
                <a:avLst/>
                <a:gdLst>
                  <a:gd name="connsiteX0" fmla="*/ 0 w 154940"/>
                  <a:gd name="connsiteY0" fmla="*/ 183515 h 183515"/>
                  <a:gd name="connsiteX1" fmla="*/ 77470 w 154940"/>
                  <a:gd name="connsiteY1" fmla="*/ 0 h 183515"/>
                  <a:gd name="connsiteX2" fmla="*/ 154940 w 154940"/>
                  <a:gd name="connsiteY2" fmla="*/ 183515 h 183515"/>
                  <a:gd name="connsiteX3" fmla="*/ 0 w 154940"/>
                  <a:gd name="connsiteY3" fmla="*/ 183515 h 183515"/>
                  <a:gd name="connsiteX0" fmla="*/ 0 w 95965"/>
                  <a:gd name="connsiteY0" fmla="*/ 183515 h 183515"/>
                  <a:gd name="connsiteX1" fmla="*/ 77470 w 95965"/>
                  <a:gd name="connsiteY1" fmla="*/ 0 h 183515"/>
                  <a:gd name="connsiteX2" fmla="*/ 95965 w 95965"/>
                  <a:gd name="connsiteY2" fmla="*/ 170877 h 183515"/>
                  <a:gd name="connsiteX3" fmla="*/ 0 w 95965"/>
                  <a:gd name="connsiteY3" fmla="*/ 183515 h 183515"/>
                  <a:gd name="connsiteX0" fmla="*/ 0 w 171246"/>
                  <a:gd name="connsiteY0" fmla="*/ 183515 h 223478"/>
                  <a:gd name="connsiteX1" fmla="*/ 77470 w 171246"/>
                  <a:gd name="connsiteY1" fmla="*/ 0 h 223478"/>
                  <a:gd name="connsiteX2" fmla="*/ 171246 w 171246"/>
                  <a:gd name="connsiteY2" fmla="*/ 223478 h 223478"/>
                  <a:gd name="connsiteX3" fmla="*/ 0 w 171246"/>
                  <a:gd name="connsiteY3" fmla="*/ 183515 h 223478"/>
                  <a:gd name="connsiteX0" fmla="*/ 0 w 171246"/>
                  <a:gd name="connsiteY0" fmla="*/ 183515 h 223478"/>
                  <a:gd name="connsiteX1" fmla="*/ 77470 w 171246"/>
                  <a:gd name="connsiteY1" fmla="*/ 0 h 223478"/>
                  <a:gd name="connsiteX2" fmla="*/ 171246 w 171246"/>
                  <a:gd name="connsiteY2" fmla="*/ 223478 h 223478"/>
                  <a:gd name="connsiteX3" fmla="*/ 0 w 171246"/>
                  <a:gd name="connsiteY3" fmla="*/ 183515 h 223478"/>
                  <a:gd name="connsiteX0" fmla="*/ 0 w 173834"/>
                  <a:gd name="connsiteY0" fmla="*/ 222462 h 224019"/>
                  <a:gd name="connsiteX1" fmla="*/ 80058 w 173834"/>
                  <a:gd name="connsiteY1" fmla="*/ 0 h 224019"/>
                  <a:gd name="connsiteX2" fmla="*/ 173834 w 173834"/>
                  <a:gd name="connsiteY2" fmla="*/ 223478 h 224019"/>
                  <a:gd name="connsiteX3" fmla="*/ 0 w 173834"/>
                  <a:gd name="connsiteY3" fmla="*/ 222462 h 224019"/>
                  <a:gd name="connsiteX0" fmla="*/ 0 w 173834"/>
                  <a:gd name="connsiteY0" fmla="*/ 222462 h 223478"/>
                  <a:gd name="connsiteX1" fmla="*/ 80058 w 173834"/>
                  <a:gd name="connsiteY1" fmla="*/ 0 h 223478"/>
                  <a:gd name="connsiteX2" fmla="*/ 173834 w 173834"/>
                  <a:gd name="connsiteY2" fmla="*/ 223478 h 223478"/>
                  <a:gd name="connsiteX3" fmla="*/ 0 w 173834"/>
                  <a:gd name="connsiteY3" fmla="*/ 222462 h 223478"/>
                  <a:gd name="connsiteX0" fmla="*/ 0 w 179881"/>
                  <a:gd name="connsiteY0" fmla="*/ 237789 h 237789"/>
                  <a:gd name="connsiteX1" fmla="*/ 86105 w 179881"/>
                  <a:gd name="connsiteY1" fmla="*/ 0 h 237789"/>
                  <a:gd name="connsiteX2" fmla="*/ 179881 w 179881"/>
                  <a:gd name="connsiteY2" fmla="*/ 223478 h 237789"/>
                  <a:gd name="connsiteX3" fmla="*/ 0 w 179881"/>
                  <a:gd name="connsiteY3" fmla="*/ 237789 h 237789"/>
                  <a:gd name="connsiteX0" fmla="*/ 0 w 179881"/>
                  <a:gd name="connsiteY0" fmla="*/ 237789 h 237789"/>
                  <a:gd name="connsiteX1" fmla="*/ 86105 w 179881"/>
                  <a:gd name="connsiteY1" fmla="*/ 0 h 237789"/>
                  <a:gd name="connsiteX2" fmla="*/ 179881 w 179881"/>
                  <a:gd name="connsiteY2" fmla="*/ 223478 h 237789"/>
                  <a:gd name="connsiteX3" fmla="*/ 0 w 179881"/>
                  <a:gd name="connsiteY3" fmla="*/ 237789 h 237789"/>
                  <a:gd name="connsiteX0" fmla="*/ 0 w 179881"/>
                  <a:gd name="connsiteY0" fmla="*/ 237789 h 237789"/>
                  <a:gd name="connsiteX1" fmla="*/ 86105 w 179881"/>
                  <a:gd name="connsiteY1" fmla="*/ 0 h 237789"/>
                  <a:gd name="connsiteX2" fmla="*/ 179881 w 179881"/>
                  <a:gd name="connsiteY2" fmla="*/ 223478 h 237789"/>
                  <a:gd name="connsiteX3" fmla="*/ 0 w 179881"/>
                  <a:gd name="connsiteY3" fmla="*/ 237789 h 237789"/>
                  <a:gd name="connsiteX0" fmla="*/ 0 w 183673"/>
                  <a:gd name="connsiteY0" fmla="*/ 237789 h 237789"/>
                  <a:gd name="connsiteX1" fmla="*/ 86105 w 183673"/>
                  <a:gd name="connsiteY1" fmla="*/ 0 h 237789"/>
                  <a:gd name="connsiteX2" fmla="*/ 183673 w 183673"/>
                  <a:gd name="connsiteY2" fmla="*/ 228376 h 237789"/>
                  <a:gd name="connsiteX3" fmla="*/ 0 w 183673"/>
                  <a:gd name="connsiteY3" fmla="*/ 237789 h 237789"/>
                  <a:gd name="connsiteX0" fmla="*/ 0 w 183673"/>
                  <a:gd name="connsiteY0" fmla="*/ 237789 h 237789"/>
                  <a:gd name="connsiteX1" fmla="*/ 86105 w 183673"/>
                  <a:gd name="connsiteY1" fmla="*/ 0 h 237789"/>
                  <a:gd name="connsiteX2" fmla="*/ 183673 w 183673"/>
                  <a:gd name="connsiteY2" fmla="*/ 228376 h 237789"/>
                  <a:gd name="connsiteX3" fmla="*/ 0 w 183673"/>
                  <a:gd name="connsiteY3" fmla="*/ 237789 h 237789"/>
                </a:gdLst>
                <a:ahLst/>
                <a:cxnLst>
                  <a:cxn ang="0">
                    <a:pos x="connsiteX0" y="connsiteY0"/>
                  </a:cxn>
                  <a:cxn ang="0">
                    <a:pos x="connsiteX1" y="connsiteY1"/>
                  </a:cxn>
                  <a:cxn ang="0">
                    <a:pos x="connsiteX2" y="connsiteY2"/>
                  </a:cxn>
                  <a:cxn ang="0">
                    <a:pos x="connsiteX3" y="connsiteY3"/>
                  </a:cxn>
                </a:cxnLst>
                <a:rect l="l" t="t" r="r" b="b"/>
                <a:pathLst>
                  <a:path w="183673" h="237789">
                    <a:moveTo>
                      <a:pt x="0" y="237789"/>
                    </a:moveTo>
                    <a:cubicBezTo>
                      <a:pt x="24296" y="158917"/>
                      <a:pt x="57403" y="79263"/>
                      <a:pt x="86105" y="0"/>
                    </a:cubicBezTo>
                    <a:lnTo>
                      <a:pt x="183673" y="228376"/>
                    </a:lnTo>
                    <a:cubicBezTo>
                      <a:pt x="96888" y="171410"/>
                      <a:pt x="31485" y="213335"/>
                      <a:pt x="0" y="237789"/>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a:solidFill>
                      <a:srgbClr val="000000"/>
                    </a:solidFill>
                    <a:effectLst/>
                    <a:latin typeface="Quicksand Medium"/>
                    <a:ea typeface="Calibri" panose="020F0502020204030204" pitchFamily="34" charset="0"/>
                    <a:cs typeface="Times New Roman" panose="02020603050405020304" pitchFamily="18" charset="0"/>
                  </a:rPr>
                  <a:t> </a:t>
                </a:r>
                <a:endParaRPr lang="en-US" sz="1100">
                  <a:effectLst/>
                  <a:latin typeface="Quicksand Medium"/>
                  <a:ea typeface="Calibri" panose="020F0502020204030204" pitchFamily="34" charset="0"/>
                  <a:cs typeface="Times New Roman" panose="02020603050405020304" pitchFamily="18" charset="0"/>
                </a:endParaRPr>
              </a:p>
            </p:txBody>
          </p:sp>
          <p:cxnSp>
            <p:nvCxnSpPr>
              <p:cNvPr id="17" name="Straight Connector 16">
                <a:extLst>
                  <a:ext uri="{FF2B5EF4-FFF2-40B4-BE49-F238E27FC236}">
                    <a16:creationId xmlns:a16="http://schemas.microsoft.com/office/drawing/2014/main" id="{86CA48B6-FB11-1913-D563-F2788AC92AE6}"/>
                  </a:ext>
                </a:extLst>
              </p:cNvPr>
              <p:cNvCxnSpPr/>
              <p:nvPr/>
            </p:nvCxnSpPr>
            <p:spPr>
              <a:xfrm>
                <a:off x="91040" y="126766"/>
                <a:ext cx="105263" cy="226528"/>
              </a:xfrm>
              <a:prstGeom prst="line">
                <a:avLst/>
              </a:prstGeom>
              <a:ln w="63500"/>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371076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10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pic>
        <p:nvPicPr>
          <p:cNvPr id="10" name="Picture 9">
            <a:extLst>
              <a:ext uri="{FF2B5EF4-FFF2-40B4-BE49-F238E27FC236}">
                <a16:creationId xmlns:a16="http://schemas.microsoft.com/office/drawing/2014/main" id="{024EC251-6C44-AECB-2BDA-7C1932602E05}"/>
              </a:ext>
            </a:extLst>
          </p:cNvPr>
          <p:cNvPicPr>
            <a:picLocks noChangeAspect="1"/>
          </p:cNvPicPr>
          <p:nvPr/>
        </p:nvPicPr>
        <p:blipFill>
          <a:blip r:embed="rId3"/>
          <a:stretch>
            <a:fillRect/>
          </a:stretch>
        </p:blipFill>
        <p:spPr>
          <a:xfrm>
            <a:off x="4953876" y="992021"/>
            <a:ext cx="6883709" cy="4296028"/>
          </a:xfrm>
          <a:prstGeom prst="rect">
            <a:avLst/>
          </a:prstGeom>
        </p:spPr>
      </p:pic>
      <p:pic>
        <p:nvPicPr>
          <p:cNvPr id="21" name="Picture 20" descr="A screenshot of a computer&#10;&#10;Description automatically generated with medium confidence">
            <a:extLst>
              <a:ext uri="{FF2B5EF4-FFF2-40B4-BE49-F238E27FC236}">
                <a16:creationId xmlns:a16="http://schemas.microsoft.com/office/drawing/2014/main" id="{4F72817D-01C0-7E79-BB2D-F710E7E30D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6179" y="992021"/>
            <a:ext cx="6883709" cy="4296028"/>
          </a:xfrm>
          <a:prstGeom prst="rect">
            <a:avLst/>
          </a:prstGeom>
        </p:spPr>
      </p:pic>
      <p:grpSp>
        <p:nvGrpSpPr>
          <p:cNvPr id="5" name="Group 4">
            <a:extLst>
              <a:ext uri="{FF2B5EF4-FFF2-40B4-BE49-F238E27FC236}">
                <a16:creationId xmlns:a16="http://schemas.microsoft.com/office/drawing/2014/main" id="{9E7BB7DD-F464-E3D1-D8F2-26586738BFE0}"/>
              </a:ext>
            </a:extLst>
          </p:cNvPr>
          <p:cNvGrpSpPr/>
          <p:nvPr/>
        </p:nvGrpSpPr>
        <p:grpSpPr>
          <a:xfrm>
            <a:off x="1376533" y="990600"/>
            <a:ext cx="1480967" cy="1395950"/>
            <a:chOff x="9024051" y="1499418"/>
            <a:chExt cx="918795" cy="915091"/>
          </a:xfrm>
        </p:grpSpPr>
        <p:sp>
          <p:nvSpPr>
            <p:cNvPr id="8" name="Rectangle: Rounded Corners 7">
              <a:extLst>
                <a:ext uri="{FF2B5EF4-FFF2-40B4-BE49-F238E27FC236}">
                  <a16:creationId xmlns:a16="http://schemas.microsoft.com/office/drawing/2014/main" id="{DC3FCEBE-81EB-BA87-AF06-5427EC3A7F18}"/>
                </a:ext>
              </a:extLst>
            </p:cNvPr>
            <p:cNvSpPr/>
            <p:nvPr/>
          </p:nvSpPr>
          <p:spPr>
            <a:xfrm>
              <a:off x="9024051" y="1499418"/>
              <a:ext cx="918795" cy="915091"/>
            </a:xfrm>
            <a:prstGeom prst="roundRect">
              <a:avLst>
                <a:gd name="adj" fmla="val 10140"/>
              </a:avLst>
            </a:prstGeom>
            <a:solidFill>
              <a:srgbClr val="DAD8D4"/>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Quicksand Medium"/>
              </a:endParaRPr>
            </a:p>
          </p:txBody>
        </p:sp>
        <p:pic>
          <p:nvPicPr>
            <p:cNvPr id="9" name="Picture 8">
              <a:extLst>
                <a:ext uri="{FF2B5EF4-FFF2-40B4-BE49-F238E27FC236}">
                  <a16:creationId xmlns:a16="http://schemas.microsoft.com/office/drawing/2014/main" id="{F0610267-E151-DE6D-A647-9F1BCD2F0C7F}"/>
                </a:ext>
              </a:extLst>
            </p:cNvPr>
            <p:cNvPicPr>
              <a:picLocks noChangeAspect="1"/>
            </p:cNvPicPr>
            <p:nvPr/>
          </p:nvPicPr>
          <p:blipFill rotWithShape="1">
            <a:blip r:embed="rId5"/>
            <a:srcRect l="10105" t="7119" r="9298" b="12120"/>
            <a:stretch/>
          </p:blipFill>
          <p:spPr>
            <a:xfrm>
              <a:off x="9094139" y="1569744"/>
              <a:ext cx="776152" cy="774435"/>
            </a:xfrm>
            <a:prstGeom prst="rect">
              <a:avLst/>
            </a:prstGeom>
          </p:spPr>
        </p:pic>
      </p:grpSp>
      <p:sp>
        <p:nvSpPr>
          <p:cNvPr id="7" name="Rectangle 6">
            <a:extLst>
              <a:ext uri="{FF2B5EF4-FFF2-40B4-BE49-F238E27FC236}">
                <a16:creationId xmlns:a16="http://schemas.microsoft.com/office/drawing/2014/main" id="{1B95F061-17F9-4088-B733-E42FDEB87CED}"/>
              </a:ext>
            </a:extLst>
          </p:cNvPr>
          <p:cNvSpPr/>
          <p:nvPr/>
        </p:nvSpPr>
        <p:spPr>
          <a:xfrm>
            <a:off x="1271452" y="2566489"/>
            <a:ext cx="3394260" cy="2123658"/>
          </a:xfrm>
          <a:prstGeom prst="rect">
            <a:avLst/>
          </a:prstGeom>
        </p:spPr>
        <p:txBody>
          <a:bodyPr wrap="square">
            <a:spAutoFit/>
          </a:bodyPr>
          <a:lstStyle/>
          <a:p>
            <a:pPr defTabSz="1219170">
              <a:buClr>
                <a:srgbClr val="000000"/>
              </a:buClr>
              <a:buSzPts val="6000"/>
            </a:pPr>
            <a:r>
              <a:rPr lang="en-US" sz="2200" kern="0" dirty="0">
                <a:solidFill>
                  <a:srgbClr val="000000"/>
                </a:solidFill>
                <a:latin typeface="Quicksand Medium"/>
                <a:ea typeface="Calibri"/>
                <a:cs typeface="Calibri"/>
                <a:sym typeface="Calibri"/>
              </a:rPr>
              <a:t>Use the tape measure tool create  guide points at 15mm, 25mm, 44.5mm and 50mm from the origin, on the red axis.</a:t>
            </a:r>
          </a:p>
        </p:txBody>
      </p:sp>
      <p:sp>
        <p:nvSpPr>
          <p:cNvPr id="12" name="TextBox 11">
            <a:extLst>
              <a:ext uri="{FF2B5EF4-FFF2-40B4-BE49-F238E27FC236}">
                <a16:creationId xmlns:a16="http://schemas.microsoft.com/office/drawing/2014/main" id="{EC4518A4-69A3-4113-990E-7B2E4E2B74CF}"/>
              </a:ext>
            </a:extLst>
          </p:cNvPr>
          <p:cNvSpPr txBox="1"/>
          <p:nvPr/>
        </p:nvSpPr>
        <p:spPr>
          <a:xfrm>
            <a:off x="181378" y="6290685"/>
            <a:ext cx="856444" cy="379656"/>
          </a:xfrm>
          <a:prstGeom prst="rect">
            <a:avLst/>
          </a:prstGeom>
          <a:noFill/>
        </p:spPr>
        <p:txBody>
          <a:bodyPr wrap="square" rtlCol="0">
            <a:spAutoFit/>
          </a:bodyPr>
          <a:lstStyle/>
          <a:p>
            <a:pPr defTabSz="1219170">
              <a:buClr>
                <a:srgbClr val="000000"/>
              </a:buClr>
            </a:pPr>
            <a:r>
              <a:rPr lang="en-US" sz="1867" kern="0" dirty="0">
                <a:solidFill>
                  <a:srgbClr val="000000"/>
                </a:solidFill>
                <a:latin typeface="Quicksand Medium"/>
                <a:cs typeface="Arial"/>
                <a:sym typeface="Arial"/>
              </a:rPr>
              <a:t>1 </a:t>
            </a:r>
          </a:p>
        </p:txBody>
      </p:sp>
      <p:sp>
        <p:nvSpPr>
          <p:cNvPr id="13" name="Rectangle 12">
            <a:extLst>
              <a:ext uri="{FF2B5EF4-FFF2-40B4-BE49-F238E27FC236}">
                <a16:creationId xmlns:a16="http://schemas.microsoft.com/office/drawing/2014/main" id="{06C6C9B7-D054-4A54-92B9-D6958C6A63BE}"/>
              </a:ext>
            </a:extLst>
          </p:cNvPr>
          <p:cNvSpPr/>
          <p:nvPr/>
        </p:nvSpPr>
        <p:spPr>
          <a:xfrm>
            <a:off x="1271452" y="4797504"/>
            <a:ext cx="3394260" cy="1446550"/>
          </a:xfrm>
          <a:prstGeom prst="rect">
            <a:avLst/>
          </a:prstGeom>
        </p:spPr>
        <p:txBody>
          <a:bodyPr wrap="square">
            <a:spAutoFit/>
          </a:bodyPr>
          <a:lstStyle/>
          <a:p>
            <a:pPr defTabSz="1219170">
              <a:buClr>
                <a:srgbClr val="000000"/>
              </a:buClr>
              <a:buSzPts val="6000"/>
            </a:pPr>
            <a:r>
              <a:rPr lang="en-US" sz="2200" kern="0" dirty="0">
                <a:solidFill>
                  <a:srgbClr val="000000"/>
                </a:solidFill>
                <a:latin typeface="Quicksand Medium"/>
                <a:ea typeface="Calibri"/>
                <a:cs typeface="Calibri"/>
                <a:sym typeface="Calibri"/>
              </a:rPr>
              <a:t>Next make guide points at 26.5mm, 52.5mm and 77.5mm from the origin on the green axis.</a:t>
            </a:r>
          </a:p>
        </p:txBody>
      </p:sp>
      <p:sp>
        <p:nvSpPr>
          <p:cNvPr id="36" name="Rectangle 35">
            <a:extLst>
              <a:ext uri="{FF2B5EF4-FFF2-40B4-BE49-F238E27FC236}">
                <a16:creationId xmlns:a16="http://schemas.microsoft.com/office/drawing/2014/main" id="{966B982A-772C-4452-98A5-83744FC19248}"/>
              </a:ext>
            </a:extLst>
          </p:cNvPr>
          <p:cNvSpPr/>
          <p:nvPr/>
        </p:nvSpPr>
        <p:spPr>
          <a:xfrm>
            <a:off x="1238855" y="139765"/>
            <a:ext cx="3560590" cy="584775"/>
          </a:xfrm>
          <a:prstGeom prst="rect">
            <a:avLst/>
          </a:prstGeom>
        </p:spPr>
        <p:txBody>
          <a:bodyPr wrap="none">
            <a:spAutoFit/>
          </a:bodyPr>
          <a:lstStyle/>
          <a:p>
            <a:pPr defTabSz="1219170">
              <a:buClr>
                <a:srgbClr val="000000"/>
              </a:buClr>
              <a:buSzPts val="6000"/>
            </a:pPr>
            <a:r>
              <a:rPr lang="en-US" sz="3200" b="1" kern="0" dirty="0">
                <a:solidFill>
                  <a:srgbClr val="000000"/>
                </a:solidFill>
                <a:latin typeface="Quicksand Medium"/>
                <a:ea typeface="Calibri"/>
                <a:cs typeface="Arial" panose="020B0604020202020204" pitchFamily="34" charset="0"/>
                <a:sym typeface="Calibri"/>
              </a:rPr>
              <a:t>Carabiner Modeling</a:t>
            </a:r>
          </a:p>
        </p:txBody>
      </p:sp>
    </p:spTree>
    <p:extLst>
      <p:ext uri="{BB962C8B-B14F-4D97-AF65-F5344CB8AC3E}">
        <p14:creationId xmlns:p14="http://schemas.microsoft.com/office/powerpoint/2010/main" val="111896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grpSp>
        <p:nvGrpSpPr>
          <p:cNvPr id="2" name="Group 1">
            <a:extLst>
              <a:ext uri="{FF2B5EF4-FFF2-40B4-BE49-F238E27FC236}">
                <a16:creationId xmlns:a16="http://schemas.microsoft.com/office/drawing/2014/main" id="{DC7E82E7-2AB7-C8CF-B742-720C7A03F315}"/>
              </a:ext>
            </a:extLst>
          </p:cNvPr>
          <p:cNvGrpSpPr>
            <a:grpSpLocks noChangeAspect="1"/>
          </p:cNvGrpSpPr>
          <p:nvPr/>
        </p:nvGrpSpPr>
        <p:grpSpPr>
          <a:xfrm>
            <a:off x="1381278" y="997370"/>
            <a:ext cx="1476222" cy="1402929"/>
            <a:chOff x="4463663" y="4638218"/>
            <a:chExt cx="675403" cy="640080"/>
          </a:xfrm>
          <a:solidFill>
            <a:srgbClr val="E7E7E7"/>
          </a:solidFill>
        </p:grpSpPr>
        <p:sp>
          <p:nvSpPr>
            <p:cNvPr id="3" name="Rectangle: Rounded Corners 2">
              <a:extLst>
                <a:ext uri="{FF2B5EF4-FFF2-40B4-BE49-F238E27FC236}">
                  <a16:creationId xmlns:a16="http://schemas.microsoft.com/office/drawing/2014/main" id="{79727961-4E6E-A436-F2C8-7B3E50966E21}"/>
                </a:ext>
              </a:extLst>
            </p:cNvPr>
            <p:cNvSpPr>
              <a:spLocks/>
            </p:cNvSpPr>
            <p:nvPr/>
          </p:nvSpPr>
          <p:spPr>
            <a:xfrm>
              <a:off x="4463663" y="4638218"/>
              <a:ext cx="675403" cy="640080"/>
            </a:xfrm>
            <a:prstGeom prst="roundRect">
              <a:avLst>
                <a:gd name="adj" fmla="val 8558"/>
              </a:avLst>
            </a:prstGeom>
            <a:grpFill/>
            <a:ln w="25400">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E7E7E7"/>
                </a:solidFill>
                <a:latin typeface="Quicksand Medium"/>
              </a:endParaRPr>
            </a:p>
          </p:txBody>
        </p:sp>
        <p:sp>
          <p:nvSpPr>
            <p:cNvPr id="4" name="Oval 3">
              <a:extLst>
                <a:ext uri="{FF2B5EF4-FFF2-40B4-BE49-F238E27FC236}">
                  <a16:creationId xmlns:a16="http://schemas.microsoft.com/office/drawing/2014/main" id="{C7E1073E-8E96-C099-5995-2E8DDA32C2B9}"/>
                </a:ext>
              </a:extLst>
            </p:cNvPr>
            <p:cNvSpPr>
              <a:spLocks noChangeAspect="1"/>
            </p:cNvSpPr>
            <p:nvPr/>
          </p:nvSpPr>
          <p:spPr>
            <a:xfrm>
              <a:off x="4559252" y="4705888"/>
              <a:ext cx="484223" cy="483626"/>
            </a:xfrm>
            <a:prstGeom prst="ellipse">
              <a:avLst/>
            </a:prstGeom>
            <a:solidFill>
              <a:srgbClr val="9F9F9F"/>
            </a:solidFill>
            <a:ln w="2222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E7E7E7"/>
                </a:solidFill>
                <a:latin typeface="Quicksand Medium"/>
              </a:endParaRPr>
            </a:p>
          </p:txBody>
        </p:sp>
        <p:grpSp>
          <p:nvGrpSpPr>
            <p:cNvPr id="5" name="Group 4">
              <a:extLst>
                <a:ext uri="{FF2B5EF4-FFF2-40B4-BE49-F238E27FC236}">
                  <a16:creationId xmlns:a16="http://schemas.microsoft.com/office/drawing/2014/main" id="{51EF11F6-7D83-391D-9A61-D32570DC6958}"/>
                </a:ext>
              </a:extLst>
            </p:cNvPr>
            <p:cNvGrpSpPr/>
            <p:nvPr/>
          </p:nvGrpSpPr>
          <p:grpSpPr>
            <a:xfrm>
              <a:off x="4799311" y="4945320"/>
              <a:ext cx="177117" cy="179433"/>
              <a:chOff x="4836208" y="4389153"/>
              <a:chExt cx="177117" cy="179433"/>
            </a:xfrm>
            <a:grpFill/>
          </p:grpSpPr>
          <p:cxnSp>
            <p:nvCxnSpPr>
              <p:cNvPr id="6" name="Straight Connector 5">
                <a:extLst>
                  <a:ext uri="{FF2B5EF4-FFF2-40B4-BE49-F238E27FC236}">
                    <a16:creationId xmlns:a16="http://schemas.microsoft.com/office/drawing/2014/main" id="{3765AEF0-3DBE-4188-2E77-565B4DE38777}"/>
                  </a:ext>
                </a:extLst>
              </p:cNvPr>
              <p:cNvCxnSpPr>
                <a:cxnSpLocks/>
              </p:cNvCxnSpPr>
              <p:nvPr/>
            </p:nvCxnSpPr>
            <p:spPr>
              <a:xfrm>
                <a:off x="4836806" y="4391534"/>
                <a:ext cx="176519" cy="177052"/>
              </a:xfrm>
              <a:prstGeom prst="line">
                <a:avLst/>
              </a:prstGeom>
              <a:grpFill/>
              <a:ln w="38100">
                <a:solidFill>
                  <a:schemeClr val="bg1"/>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CE61642E-683F-4756-0736-8CDE32FAEB13}"/>
                  </a:ext>
                </a:extLst>
              </p:cNvPr>
              <p:cNvCxnSpPr>
                <a:cxnSpLocks/>
              </p:cNvCxnSpPr>
              <p:nvPr/>
            </p:nvCxnSpPr>
            <p:spPr>
              <a:xfrm>
                <a:off x="4836208" y="4389153"/>
                <a:ext cx="176519" cy="177052"/>
              </a:xfrm>
              <a:prstGeom prst="line">
                <a:avLst/>
              </a:prstGeom>
              <a:grpFill/>
              <a:ln w="12700">
                <a:solidFill>
                  <a:srgbClr val="FF0000"/>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grpSp>
      </p:grpSp>
      <p:pic>
        <p:nvPicPr>
          <p:cNvPr id="10" name="Picture 9">
            <a:extLst>
              <a:ext uri="{FF2B5EF4-FFF2-40B4-BE49-F238E27FC236}">
                <a16:creationId xmlns:a16="http://schemas.microsoft.com/office/drawing/2014/main" id="{5204E537-019D-AD7F-6B7D-529C69D30DF0}"/>
              </a:ext>
            </a:extLst>
          </p:cNvPr>
          <p:cNvPicPr>
            <a:picLocks noChangeAspect="1"/>
          </p:cNvPicPr>
          <p:nvPr/>
        </p:nvPicPr>
        <p:blipFill>
          <a:blip r:embed="rId3"/>
          <a:stretch>
            <a:fillRect/>
          </a:stretch>
        </p:blipFill>
        <p:spPr>
          <a:xfrm>
            <a:off x="4960762" y="1000331"/>
            <a:ext cx="6888338" cy="4274089"/>
          </a:xfrm>
          <a:prstGeom prst="rect">
            <a:avLst/>
          </a:prstGeom>
        </p:spPr>
      </p:pic>
      <p:pic>
        <p:nvPicPr>
          <p:cNvPr id="14" name="Picture 13" descr="A screenshot of a computer&#10;&#10;Description automatically generated with medium confidence">
            <a:extLst>
              <a:ext uri="{FF2B5EF4-FFF2-40B4-BE49-F238E27FC236}">
                <a16:creationId xmlns:a16="http://schemas.microsoft.com/office/drawing/2014/main" id="{8FE565BB-172C-A6F6-BA92-6F79441E7C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4423" y="990600"/>
            <a:ext cx="6884678" cy="4283820"/>
          </a:xfrm>
          <a:prstGeom prst="rect">
            <a:avLst/>
          </a:prstGeom>
        </p:spPr>
      </p:pic>
      <p:sp>
        <p:nvSpPr>
          <p:cNvPr id="7" name="Rectangle 6">
            <a:extLst>
              <a:ext uri="{FF2B5EF4-FFF2-40B4-BE49-F238E27FC236}">
                <a16:creationId xmlns:a16="http://schemas.microsoft.com/office/drawing/2014/main" id="{1B95F061-17F9-4088-B733-E42FDEB87CED}"/>
              </a:ext>
            </a:extLst>
          </p:cNvPr>
          <p:cNvSpPr/>
          <p:nvPr/>
        </p:nvSpPr>
        <p:spPr>
          <a:xfrm>
            <a:off x="1256346" y="2566489"/>
            <a:ext cx="3552577" cy="2154436"/>
          </a:xfrm>
          <a:prstGeom prst="rect">
            <a:avLst/>
          </a:prstGeom>
        </p:spPr>
        <p:txBody>
          <a:bodyPr wrap="square">
            <a:spAutoFit/>
          </a:bodyPr>
          <a:lstStyle/>
          <a:p>
            <a:pPr defTabSz="1219170">
              <a:buClr>
                <a:srgbClr val="000000"/>
              </a:buClr>
              <a:buSzPts val="6000"/>
            </a:pPr>
            <a:r>
              <a:rPr lang="en-US" sz="2200" kern="0" dirty="0">
                <a:solidFill>
                  <a:srgbClr val="000000"/>
                </a:solidFill>
                <a:latin typeface="Quicksand Medium"/>
                <a:ea typeface="Calibri"/>
                <a:cs typeface="Calibri"/>
                <a:sym typeface="Calibri"/>
              </a:rPr>
              <a:t>Then use the circle tool to create a circle with radius 15mm at the 15mm by 15mm mark. Change the number of segments to 60</a:t>
            </a:r>
            <a:r>
              <a:rPr lang="en-US" sz="2400" kern="0" dirty="0">
                <a:solidFill>
                  <a:srgbClr val="000000"/>
                </a:solidFill>
                <a:latin typeface="Quicksand Medium"/>
                <a:ea typeface="Calibri"/>
                <a:cs typeface="Calibri"/>
                <a:sym typeface="Calibri"/>
              </a:rPr>
              <a:t>. (Use entity info.)</a:t>
            </a:r>
            <a:endParaRPr lang="en-US" sz="2267" kern="0" dirty="0">
              <a:solidFill>
                <a:srgbClr val="000000"/>
              </a:solidFill>
              <a:latin typeface="Quicksand Medium"/>
              <a:ea typeface="Calibri"/>
              <a:cs typeface="Calibri"/>
              <a:sym typeface="Calibri"/>
            </a:endParaRPr>
          </a:p>
        </p:txBody>
      </p:sp>
      <p:sp>
        <p:nvSpPr>
          <p:cNvPr id="12" name="TextBox 11">
            <a:extLst>
              <a:ext uri="{FF2B5EF4-FFF2-40B4-BE49-F238E27FC236}">
                <a16:creationId xmlns:a16="http://schemas.microsoft.com/office/drawing/2014/main" id="{EC4518A4-69A3-4113-990E-7B2E4E2B74CF}"/>
              </a:ext>
            </a:extLst>
          </p:cNvPr>
          <p:cNvSpPr txBox="1"/>
          <p:nvPr/>
        </p:nvSpPr>
        <p:spPr>
          <a:xfrm>
            <a:off x="181378" y="6290685"/>
            <a:ext cx="856444" cy="379656"/>
          </a:xfrm>
          <a:prstGeom prst="rect">
            <a:avLst/>
          </a:prstGeom>
          <a:noFill/>
        </p:spPr>
        <p:txBody>
          <a:bodyPr wrap="square" rtlCol="0">
            <a:spAutoFit/>
          </a:bodyPr>
          <a:lstStyle/>
          <a:p>
            <a:pPr defTabSz="1219170">
              <a:buClr>
                <a:srgbClr val="000000"/>
              </a:buClr>
            </a:pPr>
            <a:r>
              <a:rPr lang="en-US" sz="1867" kern="0" dirty="0">
                <a:solidFill>
                  <a:srgbClr val="000000"/>
                </a:solidFill>
                <a:latin typeface="Quicksand Medium"/>
                <a:cs typeface="Arial"/>
                <a:sym typeface="Arial"/>
              </a:rPr>
              <a:t>3 </a:t>
            </a:r>
          </a:p>
        </p:txBody>
      </p:sp>
      <p:sp>
        <p:nvSpPr>
          <p:cNvPr id="13" name="Rectangle 12">
            <a:extLst>
              <a:ext uri="{FF2B5EF4-FFF2-40B4-BE49-F238E27FC236}">
                <a16:creationId xmlns:a16="http://schemas.microsoft.com/office/drawing/2014/main" id="{06C6C9B7-D054-4A54-92B9-D6958C6A63BE}"/>
              </a:ext>
            </a:extLst>
          </p:cNvPr>
          <p:cNvSpPr/>
          <p:nvPr/>
        </p:nvSpPr>
        <p:spPr>
          <a:xfrm>
            <a:off x="1280242" y="4730956"/>
            <a:ext cx="3528681" cy="1446550"/>
          </a:xfrm>
          <a:prstGeom prst="rect">
            <a:avLst/>
          </a:prstGeom>
        </p:spPr>
        <p:txBody>
          <a:bodyPr wrap="square">
            <a:spAutoFit/>
          </a:bodyPr>
          <a:lstStyle/>
          <a:p>
            <a:pPr defTabSz="1219170">
              <a:buClr>
                <a:srgbClr val="000000"/>
              </a:buClr>
              <a:buSzPts val="6000"/>
            </a:pPr>
            <a:r>
              <a:rPr lang="en-US" sz="2200" kern="0" dirty="0">
                <a:solidFill>
                  <a:srgbClr val="000000"/>
                </a:solidFill>
                <a:latin typeface="Quicksand Medium"/>
                <a:ea typeface="Calibri"/>
                <a:cs typeface="Calibri"/>
                <a:sym typeface="Calibri"/>
              </a:rPr>
              <a:t>Then create a line from the middle mark on the green axis across 50mm parallel to the red axis.</a:t>
            </a:r>
          </a:p>
        </p:txBody>
      </p:sp>
      <p:sp>
        <p:nvSpPr>
          <p:cNvPr id="36" name="Rectangle 35">
            <a:extLst>
              <a:ext uri="{FF2B5EF4-FFF2-40B4-BE49-F238E27FC236}">
                <a16:creationId xmlns:a16="http://schemas.microsoft.com/office/drawing/2014/main" id="{966B982A-772C-4452-98A5-83744FC19248}"/>
              </a:ext>
            </a:extLst>
          </p:cNvPr>
          <p:cNvSpPr/>
          <p:nvPr/>
        </p:nvSpPr>
        <p:spPr>
          <a:xfrm>
            <a:off x="1238855" y="139765"/>
            <a:ext cx="3978974" cy="584775"/>
          </a:xfrm>
          <a:prstGeom prst="rect">
            <a:avLst/>
          </a:prstGeom>
        </p:spPr>
        <p:txBody>
          <a:bodyPr wrap="none">
            <a:spAutoFit/>
          </a:bodyPr>
          <a:lstStyle/>
          <a:p>
            <a:pPr defTabSz="1219170">
              <a:buClr>
                <a:srgbClr val="000000"/>
              </a:buClr>
              <a:buSzPts val="6000"/>
            </a:pPr>
            <a:r>
              <a:rPr lang="en-US" sz="3200" b="1" kern="0" dirty="0">
                <a:solidFill>
                  <a:srgbClr val="000000"/>
                </a:solidFill>
                <a:latin typeface="Quicksand Medium" pitchFamily="2" charset="0"/>
                <a:ea typeface="Calibri"/>
                <a:cs typeface="Arial" panose="020B0604020202020204" pitchFamily="34" charset="0"/>
                <a:sym typeface="Calibri"/>
              </a:rPr>
              <a:t>Carabiner Modeling</a:t>
            </a:r>
          </a:p>
        </p:txBody>
      </p:sp>
      <p:grpSp>
        <p:nvGrpSpPr>
          <p:cNvPr id="9" name="Group 8">
            <a:extLst>
              <a:ext uri="{FF2B5EF4-FFF2-40B4-BE49-F238E27FC236}">
                <a16:creationId xmlns:a16="http://schemas.microsoft.com/office/drawing/2014/main" id="{04470EE5-E00A-862E-E911-0B15C2BF41A0}"/>
              </a:ext>
            </a:extLst>
          </p:cNvPr>
          <p:cNvGrpSpPr/>
          <p:nvPr/>
        </p:nvGrpSpPr>
        <p:grpSpPr>
          <a:xfrm>
            <a:off x="3169691" y="1003996"/>
            <a:ext cx="1434288" cy="1378829"/>
            <a:chOff x="0" y="0"/>
            <a:chExt cx="633413" cy="581501"/>
          </a:xfrm>
        </p:grpSpPr>
        <p:sp>
          <p:nvSpPr>
            <p:cNvPr id="11" name="Rectangle: Rounded Corners 10">
              <a:extLst>
                <a:ext uri="{FF2B5EF4-FFF2-40B4-BE49-F238E27FC236}">
                  <a16:creationId xmlns:a16="http://schemas.microsoft.com/office/drawing/2014/main" id="{F0C4834B-3E7B-0D19-FC0E-8E436D893033}"/>
                </a:ext>
              </a:extLst>
            </p:cNvPr>
            <p:cNvSpPr>
              <a:spLocks/>
            </p:cNvSpPr>
            <p:nvPr/>
          </p:nvSpPr>
          <p:spPr>
            <a:xfrm>
              <a:off x="0" y="0"/>
              <a:ext cx="633413" cy="581501"/>
            </a:xfrm>
            <a:prstGeom prst="roundRect">
              <a:avLst>
                <a:gd name="adj" fmla="val 8558"/>
              </a:avLst>
            </a:prstGeom>
            <a:solidFill>
              <a:srgbClr val="E7E7E7"/>
            </a:solidFill>
            <a:ln w="25400">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Quicksand Medium"/>
              </a:endParaRPr>
            </a:p>
          </p:txBody>
        </p:sp>
        <p:grpSp>
          <p:nvGrpSpPr>
            <p:cNvPr id="15" name="Group 14">
              <a:extLst>
                <a:ext uri="{FF2B5EF4-FFF2-40B4-BE49-F238E27FC236}">
                  <a16:creationId xmlns:a16="http://schemas.microsoft.com/office/drawing/2014/main" id="{2E54C480-0A56-0202-3128-7FAC76BFF791}"/>
                </a:ext>
              </a:extLst>
            </p:cNvPr>
            <p:cNvGrpSpPr>
              <a:grpSpLocks noChangeAspect="1"/>
            </p:cNvGrpSpPr>
            <p:nvPr/>
          </p:nvGrpSpPr>
          <p:grpSpPr>
            <a:xfrm rot="18958530">
              <a:off x="55880" y="274320"/>
              <a:ext cx="513304" cy="59825"/>
              <a:chOff x="53908" y="271553"/>
              <a:chExt cx="913550" cy="106474"/>
            </a:xfrm>
          </p:grpSpPr>
          <p:sp>
            <p:nvSpPr>
              <p:cNvPr id="16" name="Isosceles Triangle 15">
                <a:extLst>
                  <a:ext uri="{FF2B5EF4-FFF2-40B4-BE49-F238E27FC236}">
                    <a16:creationId xmlns:a16="http://schemas.microsoft.com/office/drawing/2014/main" id="{CF4D9547-353E-B4FA-6C69-2C2E2065D37E}"/>
                  </a:ext>
                </a:extLst>
              </p:cNvPr>
              <p:cNvSpPr/>
              <p:nvPr/>
            </p:nvSpPr>
            <p:spPr>
              <a:xfrm rot="16200000">
                <a:off x="135982" y="228497"/>
                <a:ext cx="98574" cy="196786"/>
              </a:xfrm>
              <a:prstGeom prst="triangle">
                <a:avLst>
                  <a:gd name="adj" fmla="val 5212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Quicksand Medium"/>
                </a:endParaRPr>
              </a:p>
            </p:txBody>
          </p:sp>
          <p:grpSp>
            <p:nvGrpSpPr>
              <p:cNvPr id="17" name="Group 16">
                <a:extLst>
                  <a:ext uri="{FF2B5EF4-FFF2-40B4-BE49-F238E27FC236}">
                    <a16:creationId xmlns:a16="http://schemas.microsoft.com/office/drawing/2014/main" id="{EEBB453E-8665-2A9E-31E4-DA32CF1BCD64}"/>
                  </a:ext>
                </a:extLst>
              </p:cNvPr>
              <p:cNvGrpSpPr>
                <a:grpSpLocks noChangeAspect="1"/>
              </p:cNvGrpSpPr>
              <p:nvPr/>
            </p:nvGrpSpPr>
            <p:grpSpPr>
              <a:xfrm flipV="1">
                <a:off x="53908" y="271553"/>
                <a:ext cx="913550" cy="106474"/>
                <a:chOff x="53906" y="271553"/>
                <a:chExt cx="2989542" cy="348432"/>
              </a:xfrm>
            </p:grpSpPr>
            <p:grpSp>
              <p:nvGrpSpPr>
                <p:cNvPr id="18" name="Group 17">
                  <a:extLst>
                    <a:ext uri="{FF2B5EF4-FFF2-40B4-BE49-F238E27FC236}">
                      <a16:creationId xmlns:a16="http://schemas.microsoft.com/office/drawing/2014/main" id="{DA9D413F-DDF7-7514-D754-B4C267813D91}"/>
                    </a:ext>
                  </a:extLst>
                </p:cNvPr>
                <p:cNvGrpSpPr/>
                <p:nvPr/>
              </p:nvGrpSpPr>
              <p:grpSpPr>
                <a:xfrm>
                  <a:off x="53906" y="271553"/>
                  <a:ext cx="2457604" cy="348432"/>
                  <a:chOff x="53906" y="271553"/>
                  <a:chExt cx="2457604" cy="347425"/>
                </a:xfrm>
              </p:grpSpPr>
              <p:grpSp>
                <p:nvGrpSpPr>
                  <p:cNvPr id="30" name="Group 29">
                    <a:extLst>
                      <a:ext uri="{FF2B5EF4-FFF2-40B4-BE49-F238E27FC236}">
                        <a16:creationId xmlns:a16="http://schemas.microsoft.com/office/drawing/2014/main" id="{5153E190-C9C8-16CB-066F-B6F1C9C56E06}"/>
                      </a:ext>
                    </a:extLst>
                  </p:cNvPr>
                  <p:cNvGrpSpPr>
                    <a:grpSpLocks noChangeAspect="1"/>
                  </p:cNvGrpSpPr>
                  <p:nvPr/>
                </p:nvGrpSpPr>
                <p:grpSpPr>
                  <a:xfrm>
                    <a:off x="53906" y="271553"/>
                    <a:ext cx="2457604" cy="347425"/>
                    <a:chOff x="53908" y="271553"/>
                    <a:chExt cx="819767" cy="115888"/>
                  </a:xfrm>
                </p:grpSpPr>
                <p:sp>
                  <p:nvSpPr>
                    <p:cNvPr id="32" name="Rectangle 31">
                      <a:extLst>
                        <a:ext uri="{FF2B5EF4-FFF2-40B4-BE49-F238E27FC236}">
                          <a16:creationId xmlns:a16="http://schemas.microsoft.com/office/drawing/2014/main" id="{E62BAB92-F0CC-60F2-BB9F-D218D70EBB14}"/>
                        </a:ext>
                      </a:extLst>
                    </p:cNvPr>
                    <p:cNvSpPr>
                      <a:spLocks noChangeArrowheads="1"/>
                    </p:cNvSpPr>
                    <p:nvPr/>
                  </p:nvSpPr>
                  <p:spPr bwMode="auto">
                    <a:xfrm>
                      <a:off x="319581" y="271554"/>
                      <a:ext cx="554094" cy="115887"/>
                    </a:xfrm>
                    <a:prstGeom prst="rect">
                      <a:avLst/>
                    </a:prstGeom>
                    <a:solidFill>
                      <a:srgbClr val="FF0000"/>
                    </a:solidFill>
                    <a:ln w="19050" cap="rnd">
                      <a:solidFill>
                        <a:schemeClr val="tx1">
                          <a:lumMod val="75000"/>
                          <a:lumOff val="25000"/>
                        </a:schemeClr>
                      </a:solidFill>
                      <a:miter lim="800000"/>
                      <a:headEnd/>
                      <a:tailEnd/>
                    </a:ln>
                  </p:spPr>
                  <p:txBody>
                    <a:bodyPr vert="horz" wrap="square" lIns="91440" tIns="45720" rIns="91440" bIns="45720" numCol="1" anchor="ctr" anchorCtr="0" compatLnSpc="1">
                      <a:prstTxWarp prst="textNoShape">
                        <a:avLst/>
                      </a:prstTxWarp>
                    </a:bodyPr>
                    <a:lstStyle/>
                    <a:p>
                      <a:pPr marL="0" marR="0" algn="ctr" eaLnBrk="0" fontAlgn="base" hangingPunct="0">
                        <a:spcBef>
                          <a:spcPts val="0"/>
                        </a:spcBef>
                        <a:spcAft>
                          <a:spcPts val="0"/>
                        </a:spcAft>
                      </a:pPr>
                      <a:r>
                        <a:rPr lang="en-US" sz="1100" kern="1200">
                          <a:solidFill>
                            <a:srgbClr val="000000"/>
                          </a:solidFill>
                          <a:effectLst/>
                          <a:latin typeface="Quicksand Medium"/>
                          <a:ea typeface="Calibri" panose="020F0502020204030204" pitchFamily="34" charset="0"/>
                          <a:cs typeface="Times New Roman" panose="02020603050405020304" pitchFamily="18" charset="0"/>
                        </a:rPr>
                        <a:t>                                   </a:t>
                      </a:r>
                      <a:endParaRPr lang="en-US" sz="1200">
                        <a:effectLst/>
                        <a:latin typeface="Quicksand Medium"/>
                        <a:ea typeface="Times New Roman" panose="02020603050405020304" pitchFamily="18" charset="0"/>
                      </a:endParaRPr>
                    </a:p>
                  </p:txBody>
                </p:sp>
                <p:cxnSp>
                  <p:nvCxnSpPr>
                    <p:cNvPr id="33" name="Straight Connector 32">
                      <a:extLst>
                        <a:ext uri="{FF2B5EF4-FFF2-40B4-BE49-F238E27FC236}">
                          <a16:creationId xmlns:a16="http://schemas.microsoft.com/office/drawing/2014/main" id="{A92EFA9F-EDC3-47BC-E352-6D94949F5514}"/>
                        </a:ext>
                      </a:extLst>
                    </p:cNvPr>
                    <p:cNvCxnSpPr>
                      <a:cxnSpLocks/>
                    </p:cNvCxnSpPr>
                    <p:nvPr/>
                  </p:nvCxnSpPr>
                  <p:spPr>
                    <a:xfrm flipH="1">
                      <a:off x="55574" y="271553"/>
                      <a:ext cx="254054" cy="57943"/>
                    </a:xfrm>
                    <a:prstGeom prst="line">
                      <a:avLst/>
                    </a:prstGeom>
                    <a:ln w="19050" cap="rnd">
                      <a:solidFill>
                        <a:schemeClr val="tx1">
                          <a:lumMod val="75000"/>
                          <a:lumOff val="25000"/>
                        </a:schemeClr>
                      </a:solidFill>
                    </a:ln>
                  </p:spPr>
                  <p:style>
                    <a:lnRef idx="1">
                      <a:schemeClr val="accent6"/>
                    </a:lnRef>
                    <a:fillRef idx="0">
                      <a:schemeClr val="accent6"/>
                    </a:fillRef>
                    <a:effectRef idx="0">
                      <a:schemeClr val="accent6"/>
                    </a:effectRef>
                    <a:fontRef idx="minor">
                      <a:schemeClr val="tx1"/>
                    </a:fontRef>
                  </p:style>
                </p:cxnSp>
                <p:cxnSp>
                  <p:nvCxnSpPr>
                    <p:cNvPr id="34" name="Straight Connector 33">
                      <a:extLst>
                        <a:ext uri="{FF2B5EF4-FFF2-40B4-BE49-F238E27FC236}">
                          <a16:creationId xmlns:a16="http://schemas.microsoft.com/office/drawing/2014/main" id="{D6494DBB-4585-B751-2263-05D63FD90447}"/>
                        </a:ext>
                      </a:extLst>
                    </p:cNvPr>
                    <p:cNvCxnSpPr>
                      <a:cxnSpLocks/>
                    </p:cNvCxnSpPr>
                    <p:nvPr/>
                  </p:nvCxnSpPr>
                  <p:spPr>
                    <a:xfrm flipH="1" flipV="1">
                      <a:off x="53908" y="329497"/>
                      <a:ext cx="257385" cy="57490"/>
                    </a:xfrm>
                    <a:prstGeom prst="line">
                      <a:avLst/>
                    </a:prstGeom>
                    <a:ln w="19050" cap="rnd">
                      <a:solidFill>
                        <a:schemeClr val="tx1">
                          <a:lumMod val="75000"/>
                          <a:lumOff val="25000"/>
                        </a:schemeClr>
                      </a:solidFill>
                    </a:ln>
                  </p:spPr>
                  <p:style>
                    <a:lnRef idx="1">
                      <a:schemeClr val="accent6"/>
                    </a:lnRef>
                    <a:fillRef idx="0">
                      <a:schemeClr val="accent6"/>
                    </a:fillRef>
                    <a:effectRef idx="0">
                      <a:schemeClr val="accent6"/>
                    </a:effectRef>
                    <a:fontRef idx="minor">
                      <a:schemeClr val="tx1"/>
                    </a:fontRef>
                  </p:style>
                </p:cxnSp>
              </p:grpSp>
              <p:sp>
                <p:nvSpPr>
                  <p:cNvPr id="31" name="Isosceles Triangle 30">
                    <a:extLst>
                      <a:ext uri="{FF2B5EF4-FFF2-40B4-BE49-F238E27FC236}">
                        <a16:creationId xmlns:a16="http://schemas.microsoft.com/office/drawing/2014/main" id="{26736787-E00E-1448-6EFE-211A3567A26D}"/>
                      </a:ext>
                    </a:extLst>
                  </p:cNvPr>
                  <p:cNvSpPr/>
                  <p:nvPr/>
                </p:nvSpPr>
                <p:spPr>
                  <a:xfrm rot="16200000">
                    <a:off x="221191" y="352706"/>
                    <a:ext cx="95293" cy="203425"/>
                  </a:xfrm>
                  <a:prstGeom prst="triangle">
                    <a:avLst>
                      <a:gd name="adj" fmla="val 50000"/>
                    </a:avLst>
                  </a:prstGeom>
                  <a:solidFill>
                    <a:schemeClr val="tx1">
                      <a:lumMod val="75000"/>
                      <a:lumOff val="25000"/>
                    </a:schemeClr>
                  </a:solidFill>
                  <a:ln w="22225" cap="rnd">
                    <a:solidFill>
                      <a:schemeClr val="tx1">
                        <a:lumMod val="75000"/>
                        <a:lumOff val="25000"/>
                      </a:schemeClr>
                    </a:solidFill>
                  </a:ln>
                </p:spPr>
                <p:style>
                  <a:lnRef idx="1">
                    <a:schemeClr val="accent6"/>
                  </a:lnRef>
                  <a:fillRef idx="0">
                    <a:schemeClr val="accent6"/>
                  </a:fillRef>
                  <a:effectRef idx="0">
                    <a:schemeClr val="accent6"/>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Quicksand Medium"/>
                    </a:endParaRPr>
                  </a:p>
                </p:txBody>
              </p:sp>
            </p:grpSp>
            <p:grpSp>
              <p:nvGrpSpPr>
                <p:cNvPr id="19" name="Group 18">
                  <a:extLst>
                    <a:ext uri="{FF2B5EF4-FFF2-40B4-BE49-F238E27FC236}">
                      <a16:creationId xmlns:a16="http://schemas.microsoft.com/office/drawing/2014/main" id="{9272BFB0-6B9D-6998-625A-BC5861A818FE}"/>
                    </a:ext>
                  </a:extLst>
                </p:cNvPr>
                <p:cNvGrpSpPr/>
                <p:nvPr/>
              </p:nvGrpSpPr>
              <p:grpSpPr>
                <a:xfrm>
                  <a:off x="2511519" y="271554"/>
                  <a:ext cx="531929" cy="348429"/>
                  <a:chOff x="2511519" y="271554"/>
                  <a:chExt cx="531929" cy="348429"/>
                </a:xfrm>
              </p:grpSpPr>
              <p:grpSp>
                <p:nvGrpSpPr>
                  <p:cNvPr id="20" name="Group 19">
                    <a:extLst>
                      <a:ext uri="{FF2B5EF4-FFF2-40B4-BE49-F238E27FC236}">
                        <a16:creationId xmlns:a16="http://schemas.microsoft.com/office/drawing/2014/main" id="{780E3A27-ED4A-9334-2FF8-BF973A7237D4}"/>
                      </a:ext>
                    </a:extLst>
                  </p:cNvPr>
                  <p:cNvGrpSpPr/>
                  <p:nvPr/>
                </p:nvGrpSpPr>
                <p:grpSpPr>
                  <a:xfrm>
                    <a:off x="2620983" y="271554"/>
                    <a:ext cx="422465" cy="348429"/>
                    <a:chOff x="2620983" y="271554"/>
                    <a:chExt cx="422465" cy="348429"/>
                  </a:xfrm>
                </p:grpSpPr>
                <p:sp>
                  <p:nvSpPr>
                    <p:cNvPr id="22" name="Rectangle 21">
                      <a:extLst>
                        <a:ext uri="{FF2B5EF4-FFF2-40B4-BE49-F238E27FC236}">
                          <a16:creationId xmlns:a16="http://schemas.microsoft.com/office/drawing/2014/main" id="{870F63C3-FF48-A389-7C6D-DB0675FF767E}"/>
                        </a:ext>
                      </a:extLst>
                    </p:cNvPr>
                    <p:cNvSpPr/>
                    <p:nvPr/>
                  </p:nvSpPr>
                  <p:spPr>
                    <a:xfrm>
                      <a:off x="2740136" y="272500"/>
                      <a:ext cx="197249" cy="304316"/>
                    </a:xfrm>
                    <a:prstGeom prst="rect">
                      <a:avLst/>
                    </a:prstGeom>
                    <a:solidFill>
                      <a:srgbClr val="E07C9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Quicksand Medium"/>
                      </a:endParaRPr>
                    </a:p>
                  </p:txBody>
                </p:sp>
                <p:cxnSp>
                  <p:nvCxnSpPr>
                    <p:cNvPr id="23" name="Straight Connector 22">
                      <a:extLst>
                        <a:ext uri="{FF2B5EF4-FFF2-40B4-BE49-F238E27FC236}">
                          <a16:creationId xmlns:a16="http://schemas.microsoft.com/office/drawing/2014/main" id="{1855D5AA-C1EC-EA20-3A87-84EE2F1EB511}"/>
                        </a:ext>
                      </a:extLst>
                    </p:cNvPr>
                    <p:cNvCxnSpPr>
                      <a:cxnSpLocks/>
                    </p:cNvCxnSpPr>
                    <p:nvPr/>
                  </p:nvCxnSpPr>
                  <p:spPr>
                    <a:xfrm>
                      <a:off x="2784985" y="271554"/>
                      <a:ext cx="142708" cy="0"/>
                    </a:xfrm>
                    <a:prstGeom prst="line">
                      <a:avLst/>
                    </a:prstGeom>
                    <a:solidFill>
                      <a:schemeClr val="accent5">
                        <a:lumMod val="60000"/>
                        <a:lumOff val="40000"/>
                      </a:schemeClr>
                    </a:solidFill>
                    <a:ln w="19050" cap="rnd">
                      <a:solidFill>
                        <a:schemeClr val="tx1">
                          <a:lumMod val="75000"/>
                          <a:lumOff val="25000"/>
                        </a:schemeClr>
                      </a:solidFill>
                    </a:ln>
                  </p:spPr>
                  <p:style>
                    <a:lnRef idx="1">
                      <a:schemeClr val="accent6"/>
                    </a:lnRef>
                    <a:fillRef idx="0">
                      <a:schemeClr val="accent6"/>
                    </a:fillRef>
                    <a:effectRef idx="0">
                      <a:schemeClr val="accent6"/>
                    </a:effectRef>
                    <a:fontRef idx="minor">
                      <a:schemeClr val="tx1"/>
                    </a:fontRef>
                  </p:style>
                </p:cxnSp>
                <p:sp>
                  <p:nvSpPr>
                    <p:cNvPr id="24" name="Arc 23">
                      <a:extLst>
                        <a:ext uri="{FF2B5EF4-FFF2-40B4-BE49-F238E27FC236}">
                          <a16:creationId xmlns:a16="http://schemas.microsoft.com/office/drawing/2014/main" id="{F6BF8A48-E915-6620-B3AC-9BF77CC99871}"/>
                        </a:ext>
                      </a:extLst>
                    </p:cNvPr>
                    <p:cNvSpPr/>
                    <p:nvPr/>
                  </p:nvSpPr>
                  <p:spPr>
                    <a:xfrm>
                      <a:off x="2824522" y="272487"/>
                      <a:ext cx="218926" cy="347421"/>
                    </a:xfrm>
                    <a:prstGeom prst="arc">
                      <a:avLst>
                        <a:gd name="adj1" fmla="val 16185560"/>
                        <a:gd name="adj2" fmla="val 5317797"/>
                      </a:avLst>
                    </a:prstGeom>
                    <a:solidFill>
                      <a:srgbClr val="E07C99"/>
                    </a:solidFill>
                    <a:ln w="19050" cap="rnd">
                      <a:solidFill>
                        <a:schemeClr val="tx1">
                          <a:lumMod val="75000"/>
                          <a:lumOff val="25000"/>
                        </a:schemeClr>
                      </a:solidFill>
                    </a:ln>
                  </p:spPr>
                  <p:style>
                    <a:lnRef idx="1">
                      <a:schemeClr val="accent6"/>
                    </a:lnRef>
                    <a:fillRef idx="0">
                      <a:schemeClr val="accent6"/>
                    </a:fillRef>
                    <a:effectRef idx="0">
                      <a:schemeClr val="accent6"/>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Quicksand Medium"/>
                      </a:endParaRPr>
                    </a:p>
                  </p:txBody>
                </p:sp>
                <p:cxnSp>
                  <p:nvCxnSpPr>
                    <p:cNvPr id="25" name="Straight Connector 24">
                      <a:extLst>
                        <a:ext uri="{FF2B5EF4-FFF2-40B4-BE49-F238E27FC236}">
                          <a16:creationId xmlns:a16="http://schemas.microsoft.com/office/drawing/2014/main" id="{1949D86E-A941-AE67-A85F-8ACFBC088B5B}"/>
                        </a:ext>
                      </a:extLst>
                    </p:cNvPr>
                    <p:cNvCxnSpPr>
                      <a:cxnSpLocks/>
                    </p:cNvCxnSpPr>
                    <p:nvPr/>
                  </p:nvCxnSpPr>
                  <p:spPr>
                    <a:xfrm flipV="1">
                      <a:off x="2620983" y="619908"/>
                      <a:ext cx="316402" cy="75"/>
                    </a:xfrm>
                    <a:prstGeom prst="line">
                      <a:avLst/>
                    </a:prstGeom>
                    <a:solidFill>
                      <a:schemeClr val="accent5">
                        <a:lumMod val="60000"/>
                        <a:lumOff val="40000"/>
                      </a:schemeClr>
                    </a:solidFill>
                    <a:ln w="19050" cap="rnd">
                      <a:solidFill>
                        <a:schemeClr val="tx1">
                          <a:lumMod val="75000"/>
                          <a:lumOff val="25000"/>
                        </a:schemeClr>
                      </a:solidFill>
                    </a:ln>
                  </p:spPr>
                  <p:style>
                    <a:lnRef idx="1">
                      <a:schemeClr val="accent6"/>
                    </a:lnRef>
                    <a:fillRef idx="0">
                      <a:schemeClr val="accent6"/>
                    </a:fillRef>
                    <a:effectRef idx="0">
                      <a:schemeClr val="accent6"/>
                    </a:effectRef>
                    <a:fontRef idx="minor">
                      <a:schemeClr val="tx1"/>
                    </a:fontRef>
                  </p:style>
                </p:cxnSp>
                <p:cxnSp>
                  <p:nvCxnSpPr>
                    <p:cNvPr id="26" name="Straight Connector 25">
                      <a:extLst>
                        <a:ext uri="{FF2B5EF4-FFF2-40B4-BE49-F238E27FC236}">
                          <a16:creationId xmlns:a16="http://schemas.microsoft.com/office/drawing/2014/main" id="{615B1EB3-803E-C416-DAA0-1EFAB6549140}"/>
                        </a:ext>
                      </a:extLst>
                    </p:cNvPr>
                    <p:cNvCxnSpPr>
                      <a:cxnSpLocks/>
                    </p:cNvCxnSpPr>
                    <p:nvPr/>
                  </p:nvCxnSpPr>
                  <p:spPr>
                    <a:xfrm>
                      <a:off x="2730443" y="272486"/>
                      <a:ext cx="0" cy="347422"/>
                    </a:xfrm>
                    <a:prstGeom prst="line">
                      <a:avLst/>
                    </a:prstGeom>
                    <a:solidFill>
                      <a:schemeClr val="accent5">
                        <a:lumMod val="60000"/>
                        <a:lumOff val="40000"/>
                      </a:schemeClr>
                    </a:solidFill>
                    <a:ln w="19050" cap="rnd">
                      <a:solidFill>
                        <a:schemeClr val="tx1"/>
                      </a:solidFill>
                    </a:ln>
                  </p:spPr>
                  <p:style>
                    <a:lnRef idx="1">
                      <a:schemeClr val="accent6"/>
                    </a:lnRef>
                    <a:fillRef idx="0">
                      <a:schemeClr val="accent6"/>
                    </a:fillRef>
                    <a:effectRef idx="0">
                      <a:schemeClr val="accent6"/>
                    </a:effectRef>
                    <a:fontRef idx="minor">
                      <a:schemeClr val="tx1"/>
                    </a:fontRef>
                  </p:style>
                </p:cxnSp>
              </p:grpSp>
              <p:sp>
                <p:nvSpPr>
                  <p:cNvPr id="21" name="Rectangle 20">
                    <a:extLst>
                      <a:ext uri="{FF2B5EF4-FFF2-40B4-BE49-F238E27FC236}">
                        <a16:creationId xmlns:a16="http://schemas.microsoft.com/office/drawing/2014/main" id="{0187091E-8D4D-0A62-D868-54FD105ADFBC}"/>
                      </a:ext>
                    </a:extLst>
                  </p:cNvPr>
                  <p:cNvSpPr>
                    <a:spLocks noChangeArrowheads="1"/>
                  </p:cNvSpPr>
                  <p:nvPr/>
                </p:nvSpPr>
                <p:spPr bwMode="auto">
                  <a:xfrm>
                    <a:off x="2511519" y="271554"/>
                    <a:ext cx="218924" cy="348428"/>
                  </a:xfrm>
                  <a:prstGeom prst="rect">
                    <a:avLst/>
                  </a:prstGeom>
                  <a:solidFill>
                    <a:srgbClr val="FFFFFF"/>
                  </a:solidFill>
                  <a:ln w="19050">
                    <a:solidFill>
                      <a:schemeClr val="tx1">
                        <a:lumMod val="75000"/>
                        <a:lumOff val="25000"/>
                      </a:schemeClr>
                    </a:solidFill>
                    <a:miter lim="800000"/>
                    <a:headEnd/>
                    <a:tailEnd/>
                  </a:ln>
                </p:spPr>
                <p:txBody>
                  <a:bodyPr vert="horz" wrap="square" lIns="91440" tIns="45720" rIns="91440" bIns="45720" numCol="1" anchor="ctr" anchorCtr="0" compatLnSpc="1">
                    <a:prstTxWarp prst="textNoShape">
                      <a:avLst/>
                    </a:prstTxWarp>
                  </a:bodyPr>
                  <a:lstStyle/>
                  <a:p>
                    <a:pPr marL="0" marR="0" algn="ctr" eaLnBrk="0" fontAlgn="base" hangingPunct="0">
                      <a:spcBef>
                        <a:spcPts val="0"/>
                      </a:spcBef>
                      <a:spcAft>
                        <a:spcPts val="0"/>
                      </a:spcAft>
                    </a:pPr>
                    <a:r>
                      <a:rPr lang="en-US" sz="1100" kern="1200">
                        <a:solidFill>
                          <a:srgbClr val="000000"/>
                        </a:solidFill>
                        <a:effectLst/>
                        <a:latin typeface="Quicksand Medium"/>
                        <a:ea typeface="Calibri" panose="020F0502020204030204" pitchFamily="34" charset="0"/>
                        <a:cs typeface="Times New Roman" panose="02020603050405020304" pitchFamily="18" charset="0"/>
                      </a:rPr>
                      <a:t>                                   </a:t>
                    </a:r>
                    <a:endParaRPr lang="en-US" sz="1200">
                      <a:effectLst/>
                      <a:latin typeface="Quicksand Medium"/>
                      <a:ea typeface="Times New Roman" panose="02020603050405020304" pitchFamily="18" charset="0"/>
                    </a:endParaRPr>
                  </a:p>
                </p:txBody>
              </p:sp>
            </p:grpSp>
          </p:grpSp>
        </p:grpSp>
      </p:grpSp>
    </p:spTree>
    <p:extLst>
      <p:ext uri="{BB962C8B-B14F-4D97-AF65-F5344CB8AC3E}">
        <p14:creationId xmlns:p14="http://schemas.microsoft.com/office/powerpoint/2010/main" val="4207611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10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grpSp>
        <p:nvGrpSpPr>
          <p:cNvPr id="2" name="Group 1">
            <a:extLst>
              <a:ext uri="{FF2B5EF4-FFF2-40B4-BE49-F238E27FC236}">
                <a16:creationId xmlns:a16="http://schemas.microsoft.com/office/drawing/2014/main" id="{BE38D541-801E-4684-C0D0-D4DAE30E318C}"/>
              </a:ext>
            </a:extLst>
          </p:cNvPr>
          <p:cNvGrpSpPr/>
          <p:nvPr/>
        </p:nvGrpSpPr>
        <p:grpSpPr>
          <a:xfrm>
            <a:off x="1385020" y="1015593"/>
            <a:ext cx="1472479" cy="1356595"/>
            <a:chOff x="5732111" y="5016256"/>
            <a:chExt cx="675403" cy="633803"/>
          </a:xfrm>
          <a:solidFill>
            <a:srgbClr val="F2F3F5"/>
          </a:solidFill>
        </p:grpSpPr>
        <p:sp>
          <p:nvSpPr>
            <p:cNvPr id="4" name="Rectangle: Rounded Corners 3">
              <a:extLst>
                <a:ext uri="{FF2B5EF4-FFF2-40B4-BE49-F238E27FC236}">
                  <a16:creationId xmlns:a16="http://schemas.microsoft.com/office/drawing/2014/main" id="{9F8E0984-1867-196D-3B14-33B3F76453B9}"/>
                </a:ext>
              </a:extLst>
            </p:cNvPr>
            <p:cNvSpPr>
              <a:spLocks/>
            </p:cNvSpPr>
            <p:nvPr/>
          </p:nvSpPr>
          <p:spPr>
            <a:xfrm>
              <a:off x="5732111" y="5016256"/>
              <a:ext cx="675403" cy="633803"/>
            </a:xfrm>
            <a:prstGeom prst="roundRect">
              <a:avLst>
                <a:gd name="adj" fmla="val 8558"/>
              </a:avLst>
            </a:prstGeom>
            <a:grpFill/>
            <a:ln w="25400">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Quicksand Medium"/>
              </a:endParaRPr>
            </a:p>
          </p:txBody>
        </p:sp>
        <p:pic>
          <p:nvPicPr>
            <p:cNvPr id="5" name="Picture 4" descr="A picture containing shape&#10;&#10;Description automatically generated">
              <a:extLst>
                <a:ext uri="{FF2B5EF4-FFF2-40B4-BE49-F238E27FC236}">
                  <a16:creationId xmlns:a16="http://schemas.microsoft.com/office/drawing/2014/main" id="{D3680472-B6A1-DABB-246B-AB9AE49BD0D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755299" y="5053448"/>
              <a:ext cx="616653" cy="559418"/>
            </a:xfrm>
            <a:prstGeom prst="rect">
              <a:avLst/>
            </a:prstGeom>
            <a:grpFill/>
          </p:spPr>
        </p:pic>
      </p:grpSp>
      <p:pic>
        <p:nvPicPr>
          <p:cNvPr id="10" name="Picture 9">
            <a:extLst>
              <a:ext uri="{FF2B5EF4-FFF2-40B4-BE49-F238E27FC236}">
                <a16:creationId xmlns:a16="http://schemas.microsoft.com/office/drawing/2014/main" id="{D044683D-9A2F-337C-ECC4-6CAF283A269E}"/>
              </a:ext>
            </a:extLst>
          </p:cNvPr>
          <p:cNvPicPr>
            <a:picLocks noChangeAspect="1"/>
          </p:cNvPicPr>
          <p:nvPr/>
        </p:nvPicPr>
        <p:blipFill rotWithShape="1">
          <a:blip r:embed="rId4"/>
          <a:srcRect t="1011"/>
          <a:stretch/>
        </p:blipFill>
        <p:spPr>
          <a:xfrm>
            <a:off x="5187658" y="1002067"/>
            <a:ext cx="6661441" cy="4108535"/>
          </a:xfrm>
          <a:prstGeom prst="rect">
            <a:avLst/>
          </a:prstGeom>
        </p:spPr>
      </p:pic>
      <p:pic>
        <p:nvPicPr>
          <p:cNvPr id="14" name="Picture 13" descr="A screenshot of a computer&#10;&#10;Description automatically generated with medium confidence">
            <a:extLst>
              <a:ext uri="{FF2B5EF4-FFF2-40B4-BE49-F238E27FC236}">
                <a16:creationId xmlns:a16="http://schemas.microsoft.com/office/drawing/2014/main" id="{E64DBD92-744E-252F-B26A-C2FE1BCD80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7657" y="997688"/>
            <a:ext cx="6661443" cy="4131128"/>
          </a:xfrm>
          <a:prstGeom prst="rect">
            <a:avLst/>
          </a:prstGeom>
        </p:spPr>
      </p:pic>
      <p:sp>
        <p:nvSpPr>
          <p:cNvPr id="7" name="Rectangle 6">
            <a:extLst>
              <a:ext uri="{FF2B5EF4-FFF2-40B4-BE49-F238E27FC236}">
                <a16:creationId xmlns:a16="http://schemas.microsoft.com/office/drawing/2014/main" id="{1B95F061-17F9-4088-B733-E42FDEB87CED}"/>
              </a:ext>
            </a:extLst>
          </p:cNvPr>
          <p:cNvSpPr/>
          <p:nvPr/>
        </p:nvSpPr>
        <p:spPr>
          <a:xfrm>
            <a:off x="1256346" y="2566489"/>
            <a:ext cx="3552577" cy="3046988"/>
          </a:xfrm>
          <a:prstGeom prst="rect">
            <a:avLst/>
          </a:prstGeom>
        </p:spPr>
        <p:txBody>
          <a:bodyPr wrap="square">
            <a:spAutoFit/>
          </a:bodyPr>
          <a:lstStyle/>
          <a:p>
            <a:pPr defTabSz="1219170">
              <a:buClr>
                <a:srgbClr val="000000"/>
              </a:buClr>
              <a:buSzPts val="6000"/>
            </a:pPr>
            <a:r>
              <a:rPr lang="en-US" sz="2400" kern="0" dirty="0">
                <a:solidFill>
                  <a:srgbClr val="000000"/>
                </a:solidFill>
                <a:latin typeface="Quicksand Medium"/>
                <a:ea typeface="Calibri"/>
                <a:cs typeface="Calibri"/>
                <a:sym typeface="Calibri"/>
              </a:rPr>
              <a:t>Then use the midpoint of the line we created as the center. After clicking the midpoint, click the left end of the line, and then click the right end of the line. Then change the number of segments to 30.</a:t>
            </a:r>
            <a:endParaRPr lang="en-US" sz="2267" kern="0" dirty="0">
              <a:solidFill>
                <a:srgbClr val="000000"/>
              </a:solidFill>
              <a:latin typeface="Quicksand Medium"/>
              <a:ea typeface="Calibri"/>
              <a:cs typeface="Calibri"/>
              <a:sym typeface="Calibri"/>
            </a:endParaRPr>
          </a:p>
        </p:txBody>
      </p:sp>
      <p:sp>
        <p:nvSpPr>
          <p:cNvPr id="12" name="TextBox 11">
            <a:extLst>
              <a:ext uri="{FF2B5EF4-FFF2-40B4-BE49-F238E27FC236}">
                <a16:creationId xmlns:a16="http://schemas.microsoft.com/office/drawing/2014/main" id="{EC4518A4-69A3-4113-990E-7B2E4E2B74CF}"/>
              </a:ext>
            </a:extLst>
          </p:cNvPr>
          <p:cNvSpPr txBox="1"/>
          <p:nvPr/>
        </p:nvSpPr>
        <p:spPr>
          <a:xfrm>
            <a:off x="181378" y="6290685"/>
            <a:ext cx="856444" cy="379656"/>
          </a:xfrm>
          <a:prstGeom prst="rect">
            <a:avLst/>
          </a:prstGeom>
          <a:noFill/>
        </p:spPr>
        <p:txBody>
          <a:bodyPr wrap="square" rtlCol="0">
            <a:spAutoFit/>
          </a:bodyPr>
          <a:lstStyle/>
          <a:p>
            <a:pPr defTabSz="1219170">
              <a:buClr>
                <a:srgbClr val="000000"/>
              </a:buClr>
            </a:pPr>
            <a:r>
              <a:rPr lang="en-US" sz="1867" kern="0" dirty="0">
                <a:solidFill>
                  <a:srgbClr val="000000"/>
                </a:solidFill>
                <a:latin typeface="Quicksand Medium"/>
                <a:cs typeface="Arial"/>
                <a:sym typeface="Arial"/>
              </a:rPr>
              <a:t>4 </a:t>
            </a:r>
          </a:p>
        </p:txBody>
      </p:sp>
      <p:sp>
        <p:nvSpPr>
          <p:cNvPr id="36" name="Rectangle 35">
            <a:extLst>
              <a:ext uri="{FF2B5EF4-FFF2-40B4-BE49-F238E27FC236}">
                <a16:creationId xmlns:a16="http://schemas.microsoft.com/office/drawing/2014/main" id="{966B982A-772C-4452-98A5-83744FC19248}"/>
              </a:ext>
            </a:extLst>
          </p:cNvPr>
          <p:cNvSpPr/>
          <p:nvPr/>
        </p:nvSpPr>
        <p:spPr>
          <a:xfrm>
            <a:off x="1238855" y="139765"/>
            <a:ext cx="3560590" cy="584775"/>
          </a:xfrm>
          <a:prstGeom prst="rect">
            <a:avLst/>
          </a:prstGeom>
        </p:spPr>
        <p:txBody>
          <a:bodyPr wrap="none">
            <a:spAutoFit/>
          </a:bodyPr>
          <a:lstStyle/>
          <a:p>
            <a:pPr defTabSz="1219170">
              <a:buClr>
                <a:srgbClr val="000000"/>
              </a:buClr>
              <a:buSzPts val="6000"/>
            </a:pPr>
            <a:r>
              <a:rPr lang="en-US" sz="3200" b="1" kern="0" dirty="0">
                <a:solidFill>
                  <a:srgbClr val="000000"/>
                </a:solidFill>
                <a:latin typeface="Quicksand Medium"/>
                <a:ea typeface="Calibri"/>
                <a:cs typeface="Arial" panose="020B0604020202020204" pitchFamily="34" charset="0"/>
                <a:sym typeface="Calibri"/>
              </a:rPr>
              <a:t>Carabiner Modeling</a:t>
            </a:r>
          </a:p>
        </p:txBody>
      </p:sp>
    </p:spTree>
    <p:extLst>
      <p:ext uri="{BB962C8B-B14F-4D97-AF65-F5344CB8AC3E}">
        <p14:creationId xmlns:p14="http://schemas.microsoft.com/office/powerpoint/2010/main" val="2649404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10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grpSp>
        <p:nvGrpSpPr>
          <p:cNvPr id="2" name="Group 1">
            <a:extLst>
              <a:ext uri="{FF2B5EF4-FFF2-40B4-BE49-F238E27FC236}">
                <a16:creationId xmlns:a16="http://schemas.microsoft.com/office/drawing/2014/main" id="{3444F2F5-B086-854D-3699-1A21DEDD7E2A}"/>
              </a:ext>
            </a:extLst>
          </p:cNvPr>
          <p:cNvGrpSpPr/>
          <p:nvPr/>
        </p:nvGrpSpPr>
        <p:grpSpPr>
          <a:xfrm>
            <a:off x="1383423" y="1008117"/>
            <a:ext cx="1465112" cy="1378829"/>
            <a:chOff x="0" y="0"/>
            <a:chExt cx="633413" cy="581501"/>
          </a:xfrm>
        </p:grpSpPr>
        <p:sp>
          <p:nvSpPr>
            <p:cNvPr id="3" name="Rectangle: Rounded Corners 2">
              <a:extLst>
                <a:ext uri="{FF2B5EF4-FFF2-40B4-BE49-F238E27FC236}">
                  <a16:creationId xmlns:a16="http://schemas.microsoft.com/office/drawing/2014/main" id="{C2287893-82F5-28B2-A08D-4521EEEEC225}"/>
                </a:ext>
              </a:extLst>
            </p:cNvPr>
            <p:cNvSpPr>
              <a:spLocks/>
            </p:cNvSpPr>
            <p:nvPr/>
          </p:nvSpPr>
          <p:spPr>
            <a:xfrm>
              <a:off x="0" y="0"/>
              <a:ext cx="633413" cy="581501"/>
            </a:xfrm>
            <a:prstGeom prst="roundRect">
              <a:avLst>
                <a:gd name="adj" fmla="val 8558"/>
              </a:avLst>
            </a:prstGeom>
            <a:solidFill>
              <a:srgbClr val="E7E7E7"/>
            </a:solidFill>
            <a:ln w="25400">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Quicksand Medium"/>
              </a:endParaRPr>
            </a:p>
          </p:txBody>
        </p:sp>
        <p:grpSp>
          <p:nvGrpSpPr>
            <p:cNvPr id="4" name="Group 3">
              <a:extLst>
                <a:ext uri="{FF2B5EF4-FFF2-40B4-BE49-F238E27FC236}">
                  <a16:creationId xmlns:a16="http://schemas.microsoft.com/office/drawing/2014/main" id="{64F7E56A-1840-0CF0-6C83-7D8A549A4C04}"/>
                </a:ext>
              </a:extLst>
            </p:cNvPr>
            <p:cNvGrpSpPr>
              <a:grpSpLocks noChangeAspect="1"/>
            </p:cNvGrpSpPr>
            <p:nvPr/>
          </p:nvGrpSpPr>
          <p:grpSpPr>
            <a:xfrm rot="18958530">
              <a:off x="55880" y="274320"/>
              <a:ext cx="513304" cy="59825"/>
              <a:chOff x="53908" y="271553"/>
              <a:chExt cx="913550" cy="106474"/>
            </a:xfrm>
          </p:grpSpPr>
          <p:sp>
            <p:nvSpPr>
              <p:cNvPr id="5" name="Isosceles Triangle 4">
                <a:extLst>
                  <a:ext uri="{FF2B5EF4-FFF2-40B4-BE49-F238E27FC236}">
                    <a16:creationId xmlns:a16="http://schemas.microsoft.com/office/drawing/2014/main" id="{D8C21197-8381-E381-5246-1C389448E59C}"/>
                  </a:ext>
                </a:extLst>
              </p:cNvPr>
              <p:cNvSpPr/>
              <p:nvPr/>
            </p:nvSpPr>
            <p:spPr>
              <a:xfrm rot="16200000">
                <a:off x="135982" y="228497"/>
                <a:ext cx="98574" cy="196786"/>
              </a:xfrm>
              <a:prstGeom prst="triangle">
                <a:avLst>
                  <a:gd name="adj" fmla="val 5212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Quicksand Medium"/>
                </a:endParaRPr>
              </a:p>
            </p:txBody>
          </p:sp>
          <p:grpSp>
            <p:nvGrpSpPr>
              <p:cNvPr id="6" name="Group 5">
                <a:extLst>
                  <a:ext uri="{FF2B5EF4-FFF2-40B4-BE49-F238E27FC236}">
                    <a16:creationId xmlns:a16="http://schemas.microsoft.com/office/drawing/2014/main" id="{0FDAA444-745A-30DA-8061-14E95859E89D}"/>
                  </a:ext>
                </a:extLst>
              </p:cNvPr>
              <p:cNvGrpSpPr>
                <a:grpSpLocks noChangeAspect="1"/>
              </p:cNvGrpSpPr>
              <p:nvPr/>
            </p:nvGrpSpPr>
            <p:grpSpPr>
              <a:xfrm flipV="1">
                <a:off x="53908" y="271553"/>
                <a:ext cx="913550" cy="106474"/>
                <a:chOff x="53906" y="271553"/>
                <a:chExt cx="2989542" cy="348432"/>
              </a:xfrm>
            </p:grpSpPr>
            <p:grpSp>
              <p:nvGrpSpPr>
                <p:cNvPr id="8" name="Group 7">
                  <a:extLst>
                    <a:ext uri="{FF2B5EF4-FFF2-40B4-BE49-F238E27FC236}">
                      <a16:creationId xmlns:a16="http://schemas.microsoft.com/office/drawing/2014/main" id="{D0D3B6B7-81A3-6A69-1113-211595B0FDB6}"/>
                    </a:ext>
                  </a:extLst>
                </p:cNvPr>
                <p:cNvGrpSpPr/>
                <p:nvPr/>
              </p:nvGrpSpPr>
              <p:grpSpPr>
                <a:xfrm>
                  <a:off x="53906" y="271553"/>
                  <a:ext cx="2457604" cy="348432"/>
                  <a:chOff x="53906" y="271553"/>
                  <a:chExt cx="2457604" cy="347425"/>
                </a:xfrm>
              </p:grpSpPr>
              <p:grpSp>
                <p:nvGrpSpPr>
                  <p:cNvPr id="47" name="Group 46">
                    <a:extLst>
                      <a:ext uri="{FF2B5EF4-FFF2-40B4-BE49-F238E27FC236}">
                        <a16:creationId xmlns:a16="http://schemas.microsoft.com/office/drawing/2014/main" id="{B03C3ADC-8B24-69D9-4F1A-A5217E86B12B}"/>
                      </a:ext>
                    </a:extLst>
                  </p:cNvPr>
                  <p:cNvGrpSpPr>
                    <a:grpSpLocks noChangeAspect="1"/>
                  </p:cNvGrpSpPr>
                  <p:nvPr/>
                </p:nvGrpSpPr>
                <p:grpSpPr>
                  <a:xfrm>
                    <a:off x="53906" y="271553"/>
                    <a:ext cx="2457604" cy="347425"/>
                    <a:chOff x="53908" y="271553"/>
                    <a:chExt cx="819767" cy="115888"/>
                  </a:xfrm>
                </p:grpSpPr>
                <p:sp>
                  <p:nvSpPr>
                    <p:cNvPr id="49" name="Rectangle 48">
                      <a:extLst>
                        <a:ext uri="{FF2B5EF4-FFF2-40B4-BE49-F238E27FC236}">
                          <a16:creationId xmlns:a16="http://schemas.microsoft.com/office/drawing/2014/main" id="{9303AD65-7A06-3661-5329-2063826882F0}"/>
                        </a:ext>
                      </a:extLst>
                    </p:cNvPr>
                    <p:cNvSpPr>
                      <a:spLocks noChangeArrowheads="1"/>
                    </p:cNvSpPr>
                    <p:nvPr/>
                  </p:nvSpPr>
                  <p:spPr bwMode="auto">
                    <a:xfrm>
                      <a:off x="319581" y="271554"/>
                      <a:ext cx="554094" cy="115887"/>
                    </a:xfrm>
                    <a:prstGeom prst="rect">
                      <a:avLst/>
                    </a:prstGeom>
                    <a:solidFill>
                      <a:srgbClr val="FF0000"/>
                    </a:solidFill>
                    <a:ln w="19050" cap="rnd">
                      <a:solidFill>
                        <a:schemeClr val="tx1">
                          <a:lumMod val="75000"/>
                          <a:lumOff val="25000"/>
                        </a:schemeClr>
                      </a:solidFill>
                      <a:miter lim="800000"/>
                      <a:headEnd/>
                      <a:tailEnd/>
                    </a:ln>
                  </p:spPr>
                  <p:txBody>
                    <a:bodyPr vert="horz" wrap="square" lIns="91440" tIns="45720" rIns="91440" bIns="45720" numCol="1" anchor="ctr" anchorCtr="0" compatLnSpc="1">
                      <a:prstTxWarp prst="textNoShape">
                        <a:avLst/>
                      </a:prstTxWarp>
                    </a:bodyPr>
                    <a:lstStyle/>
                    <a:p>
                      <a:pPr marL="0" marR="0" algn="ctr" eaLnBrk="0" fontAlgn="base" hangingPunct="0">
                        <a:spcBef>
                          <a:spcPts val="0"/>
                        </a:spcBef>
                        <a:spcAft>
                          <a:spcPts val="0"/>
                        </a:spcAft>
                      </a:pPr>
                      <a:r>
                        <a:rPr lang="en-US" sz="1100" kern="1200">
                          <a:solidFill>
                            <a:srgbClr val="000000"/>
                          </a:solidFill>
                          <a:effectLst/>
                          <a:latin typeface="Quicksand Medium"/>
                          <a:ea typeface="Calibri" panose="020F0502020204030204" pitchFamily="34" charset="0"/>
                          <a:cs typeface="Times New Roman" panose="02020603050405020304" pitchFamily="18" charset="0"/>
                        </a:rPr>
                        <a:t>                                   </a:t>
                      </a:r>
                      <a:endParaRPr lang="en-US" sz="1200">
                        <a:effectLst/>
                        <a:latin typeface="Quicksand Medium"/>
                        <a:ea typeface="Times New Roman" panose="02020603050405020304" pitchFamily="18" charset="0"/>
                      </a:endParaRPr>
                    </a:p>
                  </p:txBody>
                </p:sp>
                <p:cxnSp>
                  <p:nvCxnSpPr>
                    <p:cNvPr id="50" name="Straight Connector 49">
                      <a:extLst>
                        <a:ext uri="{FF2B5EF4-FFF2-40B4-BE49-F238E27FC236}">
                          <a16:creationId xmlns:a16="http://schemas.microsoft.com/office/drawing/2014/main" id="{20C11141-3759-021A-20BF-C265BA056813}"/>
                        </a:ext>
                      </a:extLst>
                    </p:cNvPr>
                    <p:cNvCxnSpPr>
                      <a:cxnSpLocks/>
                    </p:cNvCxnSpPr>
                    <p:nvPr/>
                  </p:nvCxnSpPr>
                  <p:spPr>
                    <a:xfrm flipH="1">
                      <a:off x="55574" y="271553"/>
                      <a:ext cx="254054" cy="57943"/>
                    </a:xfrm>
                    <a:prstGeom prst="line">
                      <a:avLst/>
                    </a:prstGeom>
                    <a:ln w="19050" cap="rnd">
                      <a:solidFill>
                        <a:schemeClr val="tx1">
                          <a:lumMod val="75000"/>
                          <a:lumOff val="25000"/>
                        </a:schemeClr>
                      </a:solidFill>
                    </a:ln>
                  </p:spPr>
                  <p:style>
                    <a:lnRef idx="1">
                      <a:schemeClr val="accent6"/>
                    </a:lnRef>
                    <a:fillRef idx="0">
                      <a:schemeClr val="accent6"/>
                    </a:fillRef>
                    <a:effectRef idx="0">
                      <a:schemeClr val="accent6"/>
                    </a:effectRef>
                    <a:fontRef idx="minor">
                      <a:schemeClr val="tx1"/>
                    </a:fontRef>
                  </p:style>
                </p:cxnSp>
                <p:cxnSp>
                  <p:nvCxnSpPr>
                    <p:cNvPr id="51" name="Straight Connector 50">
                      <a:extLst>
                        <a:ext uri="{FF2B5EF4-FFF2-40B4-BE49-F238E27FC236}">
                          <a16:creationId xmlns:a16="http://schemas.microsoft.com/office/drawing/2014/main" id="{12A802D9-0BBD-A774-4443-2ED4186DFEDA}"/>
                        </a:ext>
                      </a:extLst>
                    </p:cNvPr>
                    <p:cNvCxnSpPr>
                      <a:cxnSpLocks/>
                    </p:cNvCxnSpPr>
                    <p:nvPr/>
                  </p:nvCxnSpPr>
                  <p:spPr>
                    <a:xfrm flipH="1" flipV="1">
                      <a:off x="53908" y="329497"/>
                      <a:ext cx="257385" cy="57490"/>
                    </a:xfrm>
                    <a:prstGeom prst="line">
                      <a:avLst/>
                    </a:prstGeom>
                    <a:ln w="19050" cap="rnd">
                      <a:solidFill>
                        <a:schemeClr val="tx1">
                          <a:lumMod val="75000"/>
                          <a:lumOff val="25000"/>
                        </a:schemeClr>
                      </a:solidFill>
                    </a:ln>
                  </p:spPr>
                  <p:style>
                    <a:lnRef idx="1">
                      <a:schemeClr val="accent6"/>
                    </a:lnRef>
                    <a:fillRef idx="0">
                      <a:schemeClr val="accent6"/>
                    </a:fillRef>
                    <a:effectRef idx="0">
                      <a:schemeClr val="accent6"/>
                    </a:effectRef>
                    <a:fontRef idx="minor">
                      <a:schemeClr val="tx1"/>
                    </a:fontRef>
                  </p:style>
                </p:cxnSp>
              </p:grpSp>
              <p:sp>
                <p:nvSpPr>
                  <p:cNvPr id="48" name="Isosceles Triangle 47">
                    <a:extLst>
                      <a:ext uri="{FF2B5EF4-FFF2-40B4-BE49-F238E27FC236}">
                        <a16:creationId xmlns:a16="http://schemas.microsoft.com/office/drawing/2014/main" id="{F06FD77E-FA3A-D7FF-0B6E-7A62C0DF418B}"/>
                      </a:ext>
                    </a:extLst>
                  </p:cNvPr>
                  <p:cNvSpPr/>
                  <p:nvPr/>
                </p:nvSpPr>
                <p:spPr>
                  <a:xfrm rot="16200000">
                    <a:off x="221191" y="352706"/>
                    <a:ext cx="95293" cy="203425"/>
                  </a:xfrm>
                  <a:prstGeom prst="triangle">
                    <a:avLst>
                      <a:gd name="adj" fmla="val 50000"/>
                    </a:avLst>
                  </a:prstGeom>
                  <a:solidFill>
                    <a:schemeClr val="tx1">
                      <a:lumMod val="75000"/>
                      <a:lumOff val="25000"/>
                    </a:schemeClr>
                  </a:solidFill>
                  <a:ln w="22225" cap="rnd">
                    <a:solidFill>
                      <a:schemeClr val="tx1">
                        <a:lumMod val="75000"/>
                        <a:lumOff val="25000"/>
                      </a:schemeClr>
                    </a:solidFill>
                  </a:ln>
                </p:spPr>
                <p:style>
                  <a:lnRef idx="1">
                    <a:schemeClr val="accent6"/>
                  </a:lnRef>
                  <a:fillRef idx="0">
                    <a:schemeClr val="accent6"/>
                  </a:fillRef>
                  <a:effectRef idx="0">
                    <a:schemeClr val="accent6"/>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Quicksand Medium"/>
                    </a:endParaRPr>
                  </a:p>
                </p:txBody>
              </p:sp>
            </p:grpSp>
            <p:grpSp>
              <p:nvGrpSpPr>
                <p:cNvPr id="9" name="Group 8">
                  <a:extLst>
                    <a:ext uri="{FF2B5EF4-FFF2-40B4-BE49-F238E27FC236}">
                      <a16:creationId xmlns:a16="http://schemas.microsoft.com/office/drawing/2014/main" id="{DFC16502-1E64-6CB1-250C-D60457878F3A}"/>
                    </a:ext>
                  </a:extLst>
                </p:cNvPr>
                <p:cNvGrpSpPr/>
                <p:nvPr/>
              </p:nvGrpSpPr>
              <p:grpSpPr>
                <a:xfrm>
                  <a:off x="2511519" y="271554"/>
                  <a:ext cx="531929" cy="348429"/>
                  <a:chOff x="2511519" y="271554"/>
                  <a:chExt cx="531929" cy="348429"/>
                </a:xfrm>
              </p:grpSpPr>
              <p:grpSp>
                <p:nvGrpSpPr>
                  <p:cNvPr id="11" name="Group 10">
                    <a:extLst>
                      <a:ext uri="{FF2B5EF4-FFF2-40B4-BE49-F238E27FC236}">
                        <a16:creationId xmlns:a16="http://schemas.microsoft.com/office/drawing/2014/main" id="{50C045CD-3160-3D40-6B02-05985B102F43}"/>
                      </a:ext>
                    </a:extLst>
                  </p:cNvPr>
                  <p:cNvGrpSpPr/>
                  <p:nvPr/>
                </p:nvGrpSpPr>
                <p:grpSpPr>
                  <a:xfrm>
                    <a:off x="2620983" y="271554"/>
                    <a:ext cx="422465" cy="348429"/>
                    <a:chOff x="2620983" y="271554"/>
                    <a:chExt cx="422465" cy="348429"/>
                  </a:xfrm>
                </p:grpSpPr>
                <p:sp>
                  <p:nvSpPr>
                    <p:cNvPr id="42" name="Rectangle 41">
                      <a:extLst>
                        <a:ext uri="{FF2B5EF4-FFF2-40B4-BE49-F238E27FC236}">
                          <a16:creationId xmlns:a16="http://schemas.microsoft.com/office/drawing/2014/main" id="{77BEC612-BC62-3D9E-D5B8-7A6EC2961F49}"/>
                        </a:ext>
                      </a:extLst>
                    </p:cNvPr>
                    <p:cNvSpPr/>
                    <p:nvPr/>
                  </p:nvSpPr>
                  <p:spPr>
                    <a:xfrm>
                      <a:off x="2740136" y="272500"/>
                      <a:ext cx="197249" cy="304316"/>
                    </a:xfrm>
                    <a:prstGeom prst="rect">
                      <a:avLst/>
                    </a:prstGeom>
                    <a:solidFill>
                      <a:srgbClr val="E07C9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Quicksand Medium"/>
                      </a:endParaRPr>
                    </a:p>
                  </p:txBody>
                </p:sp>
                <p:cxnSp>
                  <p:nvCxnSpPr>
                    <p:cNvPr id="43" name="Straight Connector 42">
                      <a:extLst>
                        <a:ext uri="{FF2B5EF4-FFF2-40B4-BE49-F238E27FC236}">
                          <a16:creationId xmlns:a16="http://schemas.microsoft.com/office/drawing/2014/main" id="{98A871E1-27F7-C567-4925-2B96D7301151}"/>
                        </a:ext>
                      </a:extLst>
                    </p:cNvPr>
                    <p:cNvCxnSpPr>
                      <a:cxnSpLocks/>
                    </p:cNvCxnSpPr>
                    <p:nvPr/>
                  </p:nvCxnSpPr>
                  <p:spPr>
                    <a:xfrm>
                      <a:off x="2784985" y="271554"/>
                      <a:ext cx="142708" cy="0"/>
                    </a:xfrm>
                    <a:prstGeom prst="line">
                      <a:avLst/>
                    </a:prstGeom>
                    <a:solidFill>
                      <a:schemeClr val="accent5">
                        <a:lumMod val="60000"/>
                        <a:lumOff val="40000"/>
                      </a:schemeClr>
                    </a:solidFill>
                    <a:ln w="19050" cap="rnd">
                      <a:solidFill>
                        <a:schemeClr val="tx1">
                          <a:lumMod val="75000"/>
                          <a:lumOff val="25000"/>
                        </a:schemeClr>
                      </a:solidFill>
                    </a:ln>
                  </p:spPr>
                  <p:style>
                    <a:lnRef idx="1">
                      <a:schemeClr val="accent6"/>
                    </a:lnRef>
                    <a:fillRef idx="0">
                      <a:schemeClr val="accent6"/>
                    </a:fillRef>
                    <a:effectRef idx="0">
                      <a:schemeClr val="accent6"/>
                    </a:effectRef>
                    <a:fontRef idx="minor">
                      <a:schemeClr val="tx1"/>
                    </a:fontRef>
                  </p:style>
                </p:cxnSp>
                <p:sp>
                  <p:nvSpPr>
                    <p:cNvPr id="44" name="Arc 43">
                      <a:extLst>
                        <a:ext uri="{FF2B5EF4-FFF2-40B4-BE49-F238E27FC236}">
                          <a16:creationId xmlns:a16="http://schemas.microsoft.com/office/drawing/2014/main" id="{1E1E17C2-E811-DFE3-0619-4F7B3C0D4588}"/>
                        </a:ext>
                      </a:extLst>
                    </p:cNvPr>
                    <p:cNvSpPr/>
                    <p:nvPr/>
                  </p:nvSpPr>
                  <p:spPr>
                    <a:xfrm>
                      <a:off x="2824522" y="272487"/>
                      <a:ext cx="218926" cy="347421"/>
                    </a:xfrm>
                    <a:prstGeom prst="arc">
                      <a:avLst>
                        <a:gd name="adj1" fmla="val 16185560"/>
                        <a:gd name="adj2" fmla="val 5317797"/>
                      </a:avLst>
                    </a:prstGeom>
                    <a:solidFill>
                      <a:srgbClr val="E07C99"/>
                    </a:solidFill>
                    <a:ln w="19050" cap="rnd">
                      <a:solidFill>
                        <a:schemeClr val="tx1">
                          <a:lumMod val="75000"/>
                          <a:lumOff val="25000"/>
                        </a:schemeClr>
                      </a:solidFill>
                    </a:ln>
                  </p:spPr>
                  <p:style>
                    <a:lnRef idx="1">
                      <a:schemeClr val="accent6"/>
                    </a:lnRef>
                    <a:fillRef idx="0">
                      <a:schemeClr val="accent6"/>
                    </a:fillRef>
                    <a:effectRef idx="0">
                      <a:schemeClr val="accent6"/>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Quicksand Medium"/>
                      </a:endParaRPr>
                    </a:p>
                  </p:txBody>
                </p:sp>
                <p:cxnSp>
                  <p:nvCxnSpPr>
                    <p:cNvPr id="45" name="Straight Connector 44">
                      <a:extLst>
                        <a:ext uri="{FF2B5EF4-FFF2-40B4-BE49-F238E27FC236}">
                          <a16:creationId xmlns:a16="http://schemas.microsoft.com/office/drawing/2014/main" id="{A9E3F4A7-3CA8-BB33-6354-63B42045A864}"/>
                        </a:ext>
                      </a:extLst>
                    </p:cNvPr>
                    <p:cNvCxnSpPr>
                      <a:cxnSpLocks/>
                    </p:cNvCxnSpPr>
                    <p:nvPr/>
                  </p:nvCxnSpPr>
                  <p:spPr>
                    <a:xfrm flipV="1">
                      <a:off x="2620983" y="619908"/>
                      <a:ext cx="316402" cy="75"/>
                    </a:xfrm>
                    <a:prstGeom prst="line">
                      <a:avLst/>
                    </a:prstGeom>
                    <a:solidFill>
                      <a:schemeClr val="accent5">
                        <a:lumMod val="60000"/>
                        <a:lumOff val="40000"/>
                      </a:schemeClr>
                    </a:solidFill>
                    <a:ln w="19050" cap="rnd">
                      <a:solidFill>
                        <a:schemeClr val="tx1">
                          <a:lumMod val="75000"/>
                          <a:lumOff val="25000"/>
                        </a:schemeClr>
                      </a:solidFill>
                    </a:ln>
                  </p:spPr>
                  <p:style>
                    <a:lnRef idx="1">
                      <a:schemeClr val="accent6"/>
                    </a:lnRef>
                    <a:fillRef idx="0">
                      <a:schemeClr val="accent6"/>
                    </a:fillRef>
                    <a:effectRef idx="0">
                      <a:schemeClr val="accent6"/>
                    </a:effectRef>
                    <a:fontRef idx="minor">
                      <a:schemeClr val="tx1"/>
                    </a:fontRef>
                  </p:style>
                </p:cxnSp>
                <p:cxnSp>
                  <p:nvCxnSpPr>
                    <p:cNvPr id="46" name="Straight Connector 45">
                      <a:extLst>
                        <a:ext uri="{FF2B5EF4-FFF2-40B4-BE49-F238E27FC236}">
                          <a16:creationId xmlns:a16="http://schemas.microsoft.com/office/drawing/2014/main" id="{2521AB8E-64B3-8D25-50CE-E79997AE3614}"/>
                        </a:ext>
                      </a:extLst>
                    </p:cNvPr>
                    <p:cNvCxnSpPr>
                      <a:cxnSpLocks/>
                    </p:cNvCxnSpPr>
                    <p:nvPr/>
                  </p:nvCxnSpPr>
                  <p:spPr>
                    <a:xfrm>
                      <a:off x="2730443" y="272486"/>
                      <a:ext cx="0" cy="347422"/>
                    </a:xfrm>
                    <a:prstGeom prst="line">
                      <a:avLst/>
                    </a:prstGeom>
                    <a:solidFill>
                      <a:schemeClr val="accent5">
                        <a:lumMod val="60000"/>
                        <a:lumOff val="40000"/>
                      </a:schemeClr>
                    </a:solidFill>
                    <a:ln w="19050" cap="rnd">
                      <a:solidFill>
                        <a:schemeClr val="tx1"/>
                      </a:solidFill>
                    </a:ln>
                  </p:spPr>
                  <p:style>
                    <a:lnRef idx="1">
                      <a:schemeClr val="accent6"/>
                    </a:lnRef>
                    <a:fillRef idx="0">
                      <a:schemeClr val="accent6"/>
                    </a:fillRef>
                    <a:effectRef idx="0">
                      <a:schemeClr val="accent6"/>
                    </a:effectRef>
                    <a:fontRef idx="minor">
                      <a:schemeClr val="tx1"/>
                    </a:fontRef>
                  </p:style>
                </p:cxnSp>
              </p:grpSp>
              <p:sp>
                <p:nvSpPr>
                  <p:cNvPr id="41" name="Rectangle 40">
                    <a:extLst>
                      <a:ext uri="{FF2B5EF4-FFF2-40B4-BE49-F238E27FC236}">
                        <a16:creationId xmlns:a16="http://schemas.microsoft.com/office/drawing/2014/main" id="{AE35A696-8AA7-B794-2B1E-D171677D0460}"/>
                      </a:ext>
                    </a:extLst>
                  </p:cNvPr>
                  <p:cNvSpPr>
                    <a:spLocks noChangeArrowheads="1"/>
                  </p:cNvSpPr>
                  <p:nvPr/>
                </p:nvSpPr>
                <p:spPr bwMode="auto">
                  <a:xfrm>
                    <a:off x="2511519" y="271554"/>
                    <a:ext cx="218924" cy="348428"/>
                  </a:xfrm>
                  <a:prstGeom prst="rect">
                    <a:avLst/>
                  </a:prstGeom>
                  <a:solidFill>
                    <a:srgbClr val="FFFFFF"/>
                  </a:solidFill>
                  <a:ln w="19050">
                    <a:solidFill>
                      <a:schemeClr val="tx1">
                        <a:lumMod val="75000"/>
                        <a:lumOff val="25000"/>
                      </a:schemeClr>
                    </a:solidFill>
                    <a:miter lim="800000"/>
                    <a:headEnd/>
                    <a:tailEnd/>
                  </a:ln>
                </p:spPr>
                <p:txBody>
                  <a:bodyPr vert="horz" wrap="square" lIns="91440" tIns="45720" rIns="91440" bIns="45720" numCol="1" anchor="ctr" anchorCtr="0" compatLnSpc="1">
                    <a:prstTxWarp prst="textNoShape">
                      <a:avLst/>
                    </a:prstTxWarp>
                  </a:bodyPr>
                  <a:lstStyle/>
                  <a:p>
                    <a:pPr marL="0" marR="0" algn="ctr" eaLnBrk="0" fontAlgn="base" hangingPunct="0">
                      <a:spcBef>
                        <a:spcPts val="0"/>
                      </a:spcBef>
                      <a:spcAft>
                        <a:spcPts val="0"/>
                      </a:spcAft>
                    </a:pPr>
                    <a:r>
                      <a:rPr lang="en-US" sz="1100" kern="1200">
                        <a:solidFill>
                          <a:srgbClr val="000000"/>
                        </a:solidFill>
                        <a:effectLst/>
                        <a:latin typeface="Quicksand Medium"/>
                        <a:ea typeface="Calibri" panose="020F0502020204030204" pitchFamily="34" charset="0"/>
                        <a:cs typeface="Times New Roman" panose="02020603050405020304" pitchFamily="18" charset="0"/>
                      </a:rPr>
                      <a:t>                                   </a:t>
                    </a:r>
                    <a:endParaRPr lang="en-US" sz="1200">
                      <a:effectLst/>
                      <a:latin typeface="Quicksand Medium"/>
                      <a:ea typeface="Times New Roman" panose="02020603050405020304" pitchFamily="18" charset="0"/>
                    </a:endParaRPr>
                  </a:p>
                </p:txBody>
              </p:sp>
            </p:grpSp>
          </p:grpSp>
        </p:grpSp>
      </p:grpSp>
      <p:pic>
        <p:nvPicPr>
          <p:cNvPr id="14" name="Picture 13">
            <a:extLst>
              <a:ext uri="{FF2B5EF4-FFF2-40B4-BE49-F238E27FC236}">
                <a16:creationId xmlns:a16="http://schemas.microsoft.com/office/drawing/2014/main" id="{3BE3A76F-5E1B-49FA-90BB-D668849C6641}"/>
              </a:ext>
            </a:extLst>
          </p:cNvPr>
          <p:cNvPicPr>
            <a:picLocks noChangeAspect="1"/>
          </p:cNvPicPr>
          <p:nvPr/>
        </p:nvPicPr>
        <p:blipFill>
          <a:blip r:embed="rId3"/>
          <a:stretch>
            <a:fillRect/>
          </a:stretch>
        </p:blipFill>
        <p:spPr>
          <a:xfrm>
            <a:off x="4953227" y="999282"/>
            <a:ext cx="6895873" cy="4296659"/>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563D1390-8565-0FBA-AA65-357CC5BA43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244" y="1002679"/>
            <a:ext cx="6895606" cy="4276345"/>
          </a:xfrm>
          <a:prstGeom prst="rect">
            <a:avLst/>
          </a:prstGeom>
        </p:spPr>
      </p:pic>
      <p:sp>
        <p:nvSpPr>
          <p:cNvPr id="7" name="Rectangle 6">
            <a:extLst>
              <a:ext uri="{FF2B5EF4-FFF2-40B4-BE49-F238E27FC236}">
                <a16:creationId xmlns:a16="http://schemas.microsoft.com/office/drawing/2014/main" id="{1B95F061-17F9-4088-B733-E42FDEB87CED}"/>
              </a:ext>
            </a:extLst>
          </p:cNvPr>
          <p:cNvSpPr/>
          <p:nvPr/>
        </p:nvSpPr>
        <p:spPr>
          <a:xfrm>
            <a:off x="1283779" y="2566489"/>
            <a:ext cx="3493844" cy="1569660"/>
          </a:xfrm>
          <a:prstGeom prst="rect">
            <a:avLst/>
          </a:prstGeom>
        </p:spPr>
        <p:txBody>
          <a:bodyPr wrap="square">
            <a:spAutoFit/>
          </a:bodyPr>
          <a:lstStyle/>
          <a:p>
            <a:pPr defTabSz="1219170">
              <a:buClr>
                <a:srgbClr val="000000"/>
              </a:buClr>
              <a:buSzPts val="6000"/>
            </a:pPr>
            <a:r>
              <a:rPr lang="en-US" sz="2400" kern="0" dirty="0">
                <a:solidFill>
                  <a:srgbClr val="000000"/>
                </a:solidFill>
                <a:latin typeface="Quicksand Medium"/>
                <a:ea typeface="Calibri"/>
                <a:cs typeface="Calibri"/>
                <a:sym typeface="Calibri"/>
              </a:rPr>
              <a:t>Then draw a line starting tangent to the circle on the green axis up to the beginning of the arc. </a:t>
            </a:r>
            <a:endParaRPr lang="en-US" sz="2267" kern="0" dirty="0">
              <a:solidFill>
                <a:srgbClr val="000000"/>
              </a:solidFill>
              <a:latin typeface="Quicksand Medium"/>
              <a:ea typeface="Calibri"/>
              <a:cs typeface="Calibri"/>
              <a:sym typeface="Calibri"/>
            </a:endParaRPr>
          </a:p>
        </p:txBody>
      </p:sp>
      <p:sp>
        <p:nvSpPr>
          <p:cNvPr id="12" name="TextBox 11">
            <a:extLst>
              <a:ext uri="{FF2B5EF4-FFF2-40B4-BE49-F238E27FC236}">
                <a16:creationId xmlns:a16="http://schemas.microsoft.com/office/drawing/2014/main" id="{EC4518A4-69A3-4113-990E-7B2E4E2B74CF}"/>
              </a:ext>
            </a:extLst>
          </p:cNvPr>
          <p:cNvSpPr txBox="1"/>
          <p:nvPr/>
        </p:nvSpPr>
        <p:spPr>
          <a:xfrm>
            <a:off x="181378" y="6290685"/>
            <a:ext cx="856444" cy="379656"/>
          </a:xfrm>
          <a:prstGeom prst="rect">
            <a:avLst/>
          </a:prstGeom>
          <a:noFill/>
        </p:spPr>
        <p:txBody>
          <a:bodyPr wrap="square" rtlCol="0">
            <a:spAutoFit/>
          </a:bodyPr>
          <a:lstStyle/>
          <a:p>
            <a:pPr defTabSz="1219170">
              <a:buClr>
                <a:srgbClr val="000000"/>
              </a:buClr>
            </a:pPr>
            <a:r>
              <a:rPr lang="en-US" sz="1867" kern="0" dirty="0">
                <a:solidFill>
                  <a:srgbClr val="000000"/>
                </a:solidFill>
                <a:latin typeface="Quicksand Medium"/>
                <a:cs typeface="Arial"/>
                <a:sym typeface="Arial"/>
              </a:rPr>
              <a:t>5 </a:t>
            </a:r>
          </a:p>
        </p:txBody>
      </p:sp>
      <p:sp>
        <p:nvSpPr>
          <p:cNvPr id="13" name="Rectangle 12">
            <a:extLst>
              <a:ext uri="{FF2B5EF4-FFF2-40B4-BE49-F238E27FC236}">
                <a16:creationId xmlns:a16="http://schemas.microsoft.com/office/drawing/2014/main" id="{06C6C9B7-D054-4A54-92B9-D6958C6A63BE}"/>
              </a:ext>
            </a:extLst>
          </p:cNvPr>
          <p:cNvSpPr/>
          <p:nvPr/>
        </p:nvSpPr>
        <p:spPr>
          <a:xfrm>
            <a:off x="1277320" y="4494194"/>
            <a:ext cx="3493844" cy="1569660"/>
          </a:xfrm>
          <a:prstGeom prst="rect">
            <a:avLst/>
          </a:prstGeom>
        </p:spPr>
        <p:txBody>
          <a:bodyPr wrap="square">
            <a:spAutoFit/>
          </a:bodyPr>
          <a:lstStyle/>
          <a:p>
            <a:pPr defTabSz="1219170">
              <a:buClr>
                <a:srgbClr val="000000"/>
              </a:buClr>
              <a:buSzPts val="6000"/>
            </a:pPr>
            <a:r>
              <a:rPr lang="en-US" sz="2400" kern="0" dirty="0">
                <a:solidFill>
                  <a:srgbClr val="000000"/>
                </a:solidFill>
                <a:latin typeface="Quicksand Medium"/>
                <a:ea typeface="Calibri"/>
                <a:cs typeface="Calibri"/>
                <a:sym typeface="Calibri"/>
              </a:rPr>
              <a:t>Then draw another line going down from the right side of the arc all the way to the green axis.</a:t>
            </a:r>
          </a:p>
        </p:txBody>
      </p:sp>
      <p:sp>
        <p:nvSpPr>
          <p:cNvPr id="36" name="Rectangle 35">
            <a:extLst>
              <a:ext uri="{FF2B5EF4-FFF2-40B4-BE49-F238E27FC236}">
                <a16:creationId xmlns:a16="http://schemas.microsoft.com/office/drawing/2014/main" id="{966B982A-772C-4452-98A5-83744FC19248}"/>
              </a:ext>
            </a:extLst>
          </p:cNvPr>
          <p:cNvSpPr/>
          <p:nvPr/>
        </p:nvSpPr>
        <p:spPr>
          <a:xfrm>
            <a:off x="1238855" y="139765"/>
            <a:ext cx="3560590" cy="584775"/>
          </a:xfrm>
          <a:prstGeom prst="rect">
            <a:avLst/>
          </a:prstGeom>
        </p:spPr>
        <p:txBody>
          <a:bodyPr wrap="none">
            <a:spAutoFit/>
          </a:bodyPr>
          <a:lstStyle/>
          <a:p>
            <a:pPr defTabSz="1219170">
              <a:buClr>
                <a:srgbClr val="000000"/>
              </a:buClr>
              <a:buSzPts val="6000"/>
            </a:pPr>
            <a:r>
              <a:rPr lang="en-US" sz="3200" b="1" kern="0" dirty="0">
                <a:solidFill>
                  <a:srgbClr val="000000"/>
                </a:solidFill>
                <a:latin typeface="Quicksand Medium"/>
                <a:ea typeface="Calibri"/>
                <a:cs typeface="Arial" panose="020B0604020202020204" pitchFamily="34" charset="0"/>
                <a:sym typeface="Calibri"/>
              </a:rPr>
              <a:t>Carabiner Modeling</a:t>
            </a:r>
          </a:p>
        </p:txBody>
      </p:sp>
    </p:spTree>
    <p:extLst>
      <p:ext uri="{BB962C8B-B14F-4D97-AF65-F5344CB8AC3E}">
        <p14:creationId xmlns:p14="http://schemas.microsoft.com/office/powerpoint/2010/main" val="4157321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10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pic>
        <p:nvPicPr>
          <p:cNvPr id="23" name="Picture 22">
            <a:extLst>
              <a:ext uri="{FF2B5EF4-FFF2-40B4-BE49-F238E27FC236}">
                <a16:creationId xmlns:a16="http://schemas.microsoft.com/office/drawing/2014/main" id="{AAEB600A-D70F-E264-26BD-FEC61DBA153E}"/>
              </a:ext>
            </a:extLst>
          </p:cNvPr>
          <p:cNvPicPr>
            <a:picLocks noChangeAspect="1"/>
          </p:cNvPicPr>
          <p:nvPr/>
        </p:nvPicPr>
        <p:blipFill rotWithShape="1">
          <a:blip r:embed="rId3"/>
          <a:srcRect t="771" b="-1"/>
          <a:stretch/>
        </p:blipFill>
        <p:spPr>
          <a:xfrm>
            <a:off x="4959410" y="991868"/>
            <a:ext cx="6889689" cy="4256561"/>
          </a:xfrm>
          <a:prstGeom prst="rect">
            <a:avLst/>
          </a:prstGeom>
        </p:spPr>
      </p:pic>
      <p:pic>
        <p:nvPicPr>
          <p:cNvPr id="16" name="Picture 15" descr="A screenshot of a computer&#10;&#10;Description automatically generated with low confidence">
            <a:extLst>
              <a:ext uri="{FF2B5EF4-FFF2-40B4-BE49-F238E27FC236}">
                <a16:creationId xmlns:a16="http://schemas.microsoft.com/office/drawing/2014/main" id="{3E8A002D-1C61-3D07-8679-AFF7D6D23E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4418" y="997484"/>
            <a:ext cx="6884681" cy="4269570"/>
          </a:xfrm>
          <a:prstGeom prst="rect">
            <a:avLst/>
          </a:prstGeom>
        </p:spPr>
      </p:pic>
      <p:grpSp>
        <p:nvGrpSpPr>
          <p:cNvPr id="2" name="Group 1">
            <a:extLst>
              <a:ext uri="{FF2B5EF4-FFF2-40B4-BE49-F238E27FC236}">
                <a16:creationId xmlns:a16="http://schemas.microsoft.com/office/drawing/2014/main" id="{3444F2F5-B086-854D-3699-1A21DEDD7E2A}"/>
              </a:ext>
            </a:extLst>
          </p:cNvPr>
          <p:cNvGrpSpPr/>
          <p:nvPr/>
        </p:nvGrpSpPr>
        <p:grpSpPr>
          <a:xfrm>
            <a:off x="1383423" y="1008117"/>
            <a:ext cx="1465112" cy="1378829"/>
            <a:chOff x="0" y="0"/>
            <a:chExt cx="633413" cy="581501"/>
          </a:xfrm>
        </p:grpSpPr>
        <p:sp>
          <p:nvSpPr>
            <p:cNvPr id="3" name="Rectangle: Rounded Corners 2">
              <a:extLst>
                <a:ext uri="{FF2B5EF4-FFF2-40B4-BE49-F238E27FC236}">
                  <a16:creationId xmlns:a16="http://schemas.microsoft.com/office/drawing/2014/main" id="{C2287893-82F5-28B2-A08D-4521EEEEC225}"/>
                </a:ext>
              </a:extLst>
            </p:cNvPr>
            <p:cNvSpPr>
              <a:spLocks/>
            </p:cNvSpPr>
            <p:nvPr/>
          </p:nvSpPr>
          <p:spPr>
            <a:xfrm>
              <a:off x="0" y="0"/>
              <a:ext cx="633413" cy="581501"/>
            </a:xfrm>
            <a:prstGeom prst="roundRect">
              <a:avLst>
                <a:gd name="adj" fmla="val 8558"/>
              </a:avLst>
            </a:prstGeom>
            <a:solidFill>
              <a:srgbClr val="E7E7E7"/>
            </a:solidFill>
            <a:ln w="25400">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Quicksand Medium"/>
              </a:endParaRPr>
            </a:p>
          </p:txBody>
        </p:sp>
        <p:grpSp>
          <p:nvGrpSpPr>
            <p:cNvPr id="4" name="Group 3">
              <a:extLst>
                <a:ext uri="{FF2B5EF4-FFF2-40B4-BE49-F238E27FC236}">
                  <a16:creationId xmlns:a16="http://schemas.microsoft.com/office/drawing/2014/main" id="{64F7E56A-1840-0CF0-6C83-7D8A549A4C04}"/>
                </a:ext>
              </a:extLst>
            </p:cNvPr>
            <p:cNvGrpSpPr>
              <a:grpSpLocks noChangeAspect="1"/>
            </p:cNvGrpSpPr>
            <p:nvPr/>
          </p:nvGrpSpPr>
          <p:grpSpPr>
            <a:xfrm rot="18958530">
              <a:off x="55880" y="274320"/>
              <a:ext cx="513304" cy="59825"/>
              <a:chOff x="53908" y="271553"/>
              <a:chExt cx="913550" cy="106474"/>
            </a:xfrm>
          </p:grpSpPr>
          <p:sp>
            <p:nvSpPr>
              <p:cNvPr id="5" name="Isosceles Triangle 4">
                <a:extLst>
                  <a:ext uri="{FF2B5EF4-FFF2-40B4-BE49-F238E27FC236}">
                    <a16:creationId xmlns:a16="http://schemas.microsoft.com/office/drawing/2014/main" id="{D8C21197-8381-E381-5246-1C389448E59C}"/>
                  </a:ext>
                </a:extLst>
              </p:cNvPr>
              <p:cNvSpPr/>
              <p:nvPr/>
            </p:nvSpPr>
            <p:spPr>
              <a:xfrm rot="16200000">
                <a:off x="135982" y="228497"/>
                <a:ext cx="98574" cy="196786"/>
              </a:xfrm>
              <a:prstGeom prst="triangle">
                <a:avLst>
                  <a:gd name="adj" fmla="val 5212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Quicksand Medium"/>
                </a:endParaRPr>
              </a:p>
            </p:txBody>
          </p:sp>
          <p:grpSp>
            <p:nvGrpSpPr>
              <p:cNvPr id="6" name="Group 5">
                <a:extLst>
                  <a:ext uri="{FF2B5EF4-FFF2-40B4-BE49-F238E27FC236}">
                    <a16:creationId xmlns:a16="http://schemas.microsoft.com/office/drawing/2014/main" id="{0FDAA444-745A-30DA-8061-14E95859E89D}"/>
                  </a:ext>
                </a:extLst>
              </p:cNvPr>
              <p:cNvGrpSpPr>
                <a:grpSpLocks noChangeAspect="1"/>
              </p:cNvGrpSpPr>
              <p:nvPr/>
            </p:nvGrpSpPr>
            <p:grpSpPr>
              <a:xfrm flipV="1">
                <a:off x="53908" y="271553"/>
                <a:ext cx="913550" cy="106474"/>
                <a:chOff x="53906" y="271553"/>
                <a:chExt cx="2989542" cy="348432"/>
              </a:xfrm>
            </p:grpSpPr>
            <p:grpSp>
              <p:nvGrpSpPr>
                <p:cNvPr id="8" name="Group 7">
                  <a:extLst>
                    <a:ext uri="{FF2B5EF4-FFF2-40B4-BE49-F238E27FC236}">
                      <a16:creationId xmlns:a16="http://schemas.microsoft.com/office/drawing/2014/main" id="{D0D3B6B7-81A3-6A69-1113-211595B0FDB6}"/>
                    </a:ext>
                  </a:extLst>
                </p:cNvPr>
                <p:cNvGrpSpPr/>
                <p:nvPr/>
              </p:nvGrpSpPr>
              <p:grpSpPr>
                <a:xfrm>
                  <a:off x="53906" y="271553"/>
                  <a:ext cx="2457604" cy="348432"/>
                  <a:chOff x="53906" y="271553"/>
                  <a:chExt cx="2457604" cy="347425"/>
                </a:xfrm>
              </p:grpSpPr>
              <p:grpSp>
                <p:nvGrpSpPr>
                  <p:cNvPr id="47" name="Group 46">
                    <a:extLst>
                      <a:ext uri="{FF2B5EF4-FFF2-40B4-BE49-F238E27FC236}">
                        <a16:creationId xmlns:a16="http://schemas.microsoft.com/office/drawing/2014/main" id="{B03C3ADC-8B24-69D9-4F1A-A5217E86B12B}"/>
                      </a:ext>
                    </a:extLst>
                  </p:cNvPr>
                  <p:cNvGrpSpPr>
                    <a:grpSpLocks noChangeAspect="1"/>
                  </p:cNvGrpSpPr>
                  <p:nvPr/>
                </p:nvGrpSpPr>
                <p:grpSpPr>
                  <a:xfrm>
                    <a:off x="53906" y="271553"/>
                    <a:ext cx="2457604" cy="347425"/>
                    <a:chOff x="53908" y="271553"/>
                    <a:chExt cx="819767" cy="115888"/>
                  </a:xfrm>
                </p:grpSpPr>
                <p:sp>
                  <p:nvSpPr>
                    <p:cNvPr id="49" name="Rectangle 48">
                      <a:extLst>
                        <a:ext uri="{FF2B5EF4-FFF2-40B4-BE49-F238E27FC236}">
                          <a16:creationId xmlns:a16="http://schemas.microsoft.com/office/drawing/2014/main" id="{9303AD65-7A06-3661-5329-2063826882F0}"/>
                        </a:ext>
                      </a:extLst>
                    </p:cNvPr>
                    <p:cNvSpPr>
                      <a:spLocks noChangeArrowheads="1"/>
                    </p:cNvSpPr>
                    <p:nvPr/>
                  </p:nvSpPr>
                  <p:spPr bwMode="auto">
                    <a:xfrm>
                      <a:off x="319581" y="271554"/>
                      <a:ext cx="554094" cy="115887"/>
                    </a:xfrm>
                    <a:prstGeom prst="rect">
                      <a:avLst/>
                    </a:prstGeom>
                    <a:solidFill>
                      <a:srgbClr val="FF0000"/>
                    </a:solidFill>
                    <a:ln w="19050" cap="rnd">
                      <a:solidFill>
                        <a:schemeClr val="tx1">
                          <a:lumMod val="75000"/>
                          <a:lumOff val="25000"/>
                        </a:schemeClr>
                      </a:solidFill>
                      <a:miter lim="800000"/>
                      <a:headEnd/>
                      <a:tailEnd/>
                    </a:ln>
                  </p:spPr>
                  <p:txBody>
                    <a:bodyPr vert="horz" wrap="square" lIns="91440" tIns="45720" rIns="91440" bIns="45720" numCol="1" anchor="ctr" anchorCtr="0" compatLnSpc="1">
                      <a:prstTxWarp prst="textNoShape">
                        <a:avLst/>
                      </a:prstTxWarp>
                    </a:bodyPr>
                    <a:lstStyle/>
                    <a:p>
                      <a:pPr marL="0" marR="0" algn="ctr" eaLnBrk="0" fontAlgn="base" hangingPunct="0">
                        <a:spcBef>
                          <a:spcPts val="0"/>
                        </a:spcBef>
                        <a:spcAft>
                          <a:spcPts val="0"/>
                        </a:spcAft>
                      </a:pPr>
                      <a:r>
                        <a:rPr lang="en-US" sz="1100" kern="1200">
                          <a:solidFill>
                            <a:srgbClr val="000000"/>
                          </a:solidFill>
                          <a:effectLst/>
                          <a:latin typeface="Quicksand Medium"/>
                          <a:ea typeface="Calibri" panose="020F0502020204030204" pitchFamily="34" charset="0"/>
                          <a:cs typeface="Times New Roman" panose="02020603050405020304" pitchFamily="18" charset="0"/>
                        </a:rPr>
                        <a:t>                                   </a:t>
                      </a:r>
                      <a:endParaRPr lang="en-US" sz="1200">
                        <a:effectLst/>
                        <a:latin typeface="Quicksand Medium"/>
                        <a:ea typeface="Times New Roman" panose="02020603050405020304" pitchFamily="18" charset="0"/>
                      </a:endParaRPr>
                    </a:p>
                  </p:txBody>
                </p:sp>
                <p:cxnSp>
                  <p:nvCxnSpPr>
                    <p:cNvPr id="50" name="Straight Connector 49">
                      <a:extLst>
                        <a:ext uri="{FF2B5EF4-FFF2-40B4-BE49-F238E27FC236}">
                          <a16:creationId xmlns:a16="http://schemas.microsoft.com/office/drawing/2014/main" id="{20C11141-3759-021A-20BF-C265BA056813}"/>
                        </a:ext>
                      </a:extLst>
                    </p:cNvPr>
                    <p:cNvCxnSpPr>
                      <a:cxnSpLocks/>
                    </p:cNvCxnSpPr>
                    <p:nvPr/>
                  </p:nvCxnSpPr>
                  <p:spPr>
                    <a:xfrm flipH="1">
                      <a:off x="55574" y="271553"/>
                      <a:ext cx="254054" cy="57943"/>
                    </a:xfrm>
                    <a:prstGeom prst="line">
                      <a:avLst/>
                    </a:prstGeom>
                    <a:ln w="19050" cap="rnd">
                      <a:solidFill>
                        <a:schemeClr val="tx1">
                          <a:lumMod val="75000"/>
                          <a:lumOff val="25000"/>
                        </a:schemeClr>
                      </a:solidFill>
                    </a:ln>
                  </p:spPr>
                  <p:style>
                    <a:lnRef idx="1">
                      <a:schemeClr val="accent6"/>
                    </a:lnRef>
                    <a:fillRef idx="0">
                      <a:schemeClr val="accent6"/>
                    </a:fillRef>
                    <a:effectRef idx="0">
                      <a:schemeClr val="accent6"/>
                    </a:effectRef>
                    <a:fontRef idx="minor">
                      <a:schemeClr val="tx1"/>
                    </a:fontRef>
                  </p:style>
                </p:cxnSp>
                <p:cxnSp>
                  <p:nvCxnSpPr>
                    <p:cNvPr id="51" name="Straight Connector 50">
                      <a:extLst>
                        <a:ext uri="{FF2B5EF4-FFF2-40B4-BE49-F238E27FC236}">
                          <a16:creationId xmlns:a16="http://schemas.microsoft.com/office/drawing/2014/main" id="{12A802D9-0BBD-A774-4443-2ED4186DFEDA}"/>
                        </a:ext>
                      </a:extLst>
                    </p:cNvPr>
                    <p:cNvCxnSpPr>
                      <a:cxnSpLocks/>
                    </p:cNvCxnSpPr>
                    <p:nvPr/>
                  </p:nvCxnSpPr>
                  <p:spPr>
                    <a:xfrm flipH="1" flipV="1">
                      <a:off x="53908" y="329497"/>
                      <a:ext cx="257385" cy="57490"/>
                    </a:xfrm>
                    <a:prstGeom prst="line">
                      <a:avLst/>
                    </a:prstGeom>
                    <a:ln w="19050" cap="rnd">
                      <a:solidFill>
                        <a:schemeClr val="tx1">
                          <a:lumMod val="75000"/>
                          <a:lumOff val="25000"/>
                        </a:schemeClr>
                      </a:solidFill>
                    </a:ln>
                  </p:spPr>
                  <p:style>
                    <a:lnRef idx="1">
                      <a:schemeClr val="accent6"/>
                    </a:lnRef>
                    <a:fillRef idx="0">
                      <a:schemeClr val="accent6"/>
                    </a:fillRef>
                    <a:effectRef idx="0">
                      <a:schemeClr val="accent6"/>
                    </a:effectRef>
                    <a:fontRef idx="minor">
                      <a:schemeClr val="tx1"/>
                    </a:fontRef>
                  </p:style>
                </p:cxnSp>
              </p:grpSp>
              <p:sp>
                <p:nvSpPr>
                  <p:cNvPr id="48" name="Isosceles Triangle 47">
                    <a:extLst>
                      <a:ext uri="{FF2B5EF4-FFF2-40B4-BE49-F238E27FC236}">
                        <a16:creationId xmlns:a16="http://schemas.microsoft.com/office/drawing/2014/main" id="{F06FD77E-FA3A-D7FF-0B6E-7A62C0DF418B}"/>
                      </a:ext>
                    </a:extLst>
                  </p:cNvPr>
                  <p:cNvSpPr/>
                  <p:nvPr/>
                </p:nvSpPr>
                <p:spPr>
                  <a:xfrm rot="16200000">
                    <a:off x="221191" y="352706"/>
                    <a:ext cx="95293" cy="203425"/>
                  </a:xfrm>
                  <a:prstGeom prst="triangle">
                    <a:avLst>
                      <a:gd name="adj" fmla="val 50000"/>
                    </a:avLst>
                  </a:prstGeom>
                  <a:solidFill>
                    <a:schemeClr val="tx1">
                      <a:lumMod val="75000"/>
                      <a:lumOff val="25000"/>
                    </a:schemeClr>
                  </a:solidFill>
                  <a:ln w="22225" cap="rnd">
                    <a:solidFill>
                      <a:schemeClr val="tx1">
                        <a:lumMod val="75000"/>
                        <a:lumOff val="25000"/>
                      </a:schemeClr>
                    </a:solidFill>
                  </a:ln>
                </p:spPr>
                <p:style>
                  <a:lnRef idx="1">
                    <a:schemeClr val="accent6"/>
                  </a:lnRef>
                  <a:fillRef idx="0">
                    <a:schemeClr val="accent6"/>
                  </a:fillRef>
                  <a:effectRef idx="0">
                    <a:schemeClr val="accent6"/>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Quicksand Medium"/>
                    </a:endParaRPr>
                  </a:p>
                </p:txBody>
              </p:sp>
            </p:grpSp>
            <p:grpSp>
              <p:nvGrpSpPr>
                <p:cNvPr id="9" name="Group 8">
                  <a:extLst>
                    <a:ext uri="{FF2B5EF4-FFF2-40B4-BE49-F238E27FC236}">
                      <a16:creationId xmlns:a16="http://schemas.microsoft.com/office/drawing/2014/main" id="{DFC16502-1E64-6CB1-250C-D60457878F3A}"/>
                    </a:ext>
                  </a:extLst>
                </p:cNvPr>
                <p:cNvGrpSpPr/>
                <p:nvPr/>
              </p:nvGrpSpPr>
              <p:grpSpPr>
                <a:xfrm>
                  <a:off x="2511519" y="271554"/>
                  <a:ext cx="531929" cy="348429"/>
                  <a:chOff x="2511519" y="271554"/>
                  <a:chExt cx="531929" cy="348429"/>
                </a:xfrm>
              </p:grpSpPr>
              <p:grpSp>
                <p:nvGrpSpPr>
                  <p:cNvPr id="11" name="Group 10">
                    <a:extLst>
                      <a:ext uri="{FF2B5EF4-FFF2-40B4-BE49-F238E27FC236}">
                        <a16:creationId xmlns:a16="http://schemas.microsoft.com/office/drawing/2014/main" id="{50C045CD-3160-3D40-6B02-05985B102F43}"/>
                      </a:ext>
                    </a:extLst>
                  </p:cNvPr>
                  <p:cNvGrpSpPr/>
                  <p:nvPr/>
                </p:nvGrpSpPr>
                <p:grpSpPr>
                  <a:xfrm>
                    <a:off x="2620983" y="271554"/>
                    <a:ext cx="422465" cy="348429"/>
                    <a:chOff x="2620983" y="271554"/>
                    <a:chExt cx="422465" cy="348429"/>
                  </a:xfrm>
                </p:grpSpPr>
                <p:sp>
                  <p:nvSpPr>
                    <p:cNvPr id="42" name="Rectangle 41">
                      <a:extLst>
                        <a:ext uri="{FF2B5EF4-FFF2-40B4-BE49-F238E27FC236}">
                          <a16:creationId xmlns:a16="http://schemas.microsoft.com/office/drawing/2014/main" id="{77BEC612-BC62-3D9E-D5B8-7A6EC2961F49}"/>
                        </a:ext>
                      </a:extLst>
                    </p:cNvPr>
                    <p:cNvSpPr/>
                    <p:nvPr/>
                  </p:nvSpPr>
                  <p:spPr>
                    <a:xfrm>
                      <a:off x="2740136" y="272500"/>
                      <a:ext cx="197249" cy="304316"/>
                    </a:xfrm>
                    <a:prstGeom prst="rect">
                      <a:avLst/>
                    </a:prstGeom>
                    <a:solidFill>
                      <a:srgbClr val="E07C9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Quicksand Medium"/>
                      </a:endParaRPr>
                    </a:p>
                  </p:txBody>
                </p:sp>
                <p:cxnSp>
                  <p:nvCxnSpPr>
                    <p:cNvPr id="43" name="Straight Connector 42">
                      <a:extLst>
                        <a:ext uri="{FF2B5EF4-FFF2-40B4-BE49-F238E27FC236}">
                          <a16:creationId xmlns:a16="http://schemas.microsoft.com/office/drawing/2014/main" id="{98A871E1-27F7-C567-4925-2B96D7301151}"/>
                        </a:ext>
                      </a:extLst>
                    </p:cNvPr>
                    <p:cNvCxnSpPr>
                      <a:cxnSpLocks/>
                    </p:cNvCxnSpPr>
                    <p:nvPr/>
                  </p:nvCxnSpPr>
                  <p:spPr>
                    <a:xfrm>
                      <a:off x="2784985" y="271554"/>
                      <a:ext cx="142708" cy="0"/>
                    </a:xfrm>
                    <a:prstGeom prst="line">
                      <a:avLst/>
                    </a:prstGeom>
                    <a:solidFill>
                      <a:schemeClr val="accent5">
                        <a:lumMod val="60000"/>
                        <a:lumOff val="40000"/>
                      </a:schemeClr>
                    </a:solidFill>
                    <a:ln w="19050" cap="rnd">
                      <a:solidFill>
                        <a:schemeClr val="tx1">
                          <a:lumMod val="75000"/>
                          <a:lumOff val="25000"/>
                        </a:schemeClr>
                      </a:solidFill>
                    </a:ln>
                  </p:spPr>
                  <p:style>
                    <a:lnRef idx="1">
                      <a:schemeClr val="accent6"/>
                    </a:lnRef>
                    <a:fillRef idx="0">
                      <a:schemeClr val="accent6"/>
                    </a:fillRef>
                    <a:effectRef idx="0">
                      <a:schemeClr val="accent6"/>
                    </a:effectRef>
                    <a:fontRef idx="minor">
                      <a:schemeClr val="tx1"/>
                    </a:fontRef>
                  </p:style>
                </p:cxnSp>
                <p:sp>
                  <p:nvSpPr>
                    <p:cNvPr id="44" name="Arc 43">
                      <a:extLst>
                        <a:ext uri="{FF2B5EF4-FFF2-40B4-BE49-F238E27FC236}">
                          <a16:creationId xmlns:a16="http://schemas.microsoft.com/office/drawing/2014/main" id="{1E1E17C2-E811-DFE3-0619-4F7B3C0D4588}"/>
                        </a:ext>
                      </a:extLst>
                    </p:cNvPr>
                    <p:cNvSpPr/>
                    <p:nvPr/>
                  </p:nvSpPr>
                  <p:spPr>
                    <a:xfrm>
                      <a:off x="2824522" y="272487"/>
                      <a:ext cx="218926" cy="347421"/>
                    </a:xfrm>
                    <a:prstGeom prst="arc">
                      <a:avLst>
                        <a:gd name="adj1" fmla="val 16185560"/>
                        <a:gd name="adj2" fmla="val 5317797"/>
                      </a:avLst>
                    </a:prstGeom>
                    <a:solidFill>
                      <a:srgbClr val="E07C99"/>
                    </a:solidFill>
                    <a:ln w="19050" cap="rnd">
                      <a:solidFill>
                        <a:schemeClr val="tx1">
                          <a:lumMod val="75000"/>
                          <a:lumOff val="25000"/>
                        </a:schemeClr>
                      </a:solidFill>
                    </a:ln>
                  </p:spPr>
                  <p:style>
                    <a:lnRef idx="1">
                      <a:schemeClr val="accent6"/>
                    </a:lnRef>
                    <a:fillRef idx="0">
                      <a:schemeClr val="accent6"/>
                    </a:fillRef>
                    <a:effectRef idx="0">
                      <a:schemeClr val="accent6"/>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Quicksand Medium"/>
                      </a:endParaRPr>
                    </a:p>
                  </p:txBody>
                </p:sp>
                <p:cxnSp>
                  <p:nvCxnSpPr>
                    <p:cNvPr id="45" name="Straight Connector 44">
                      <a:extLst>
                        <a:ext uri="{FF2B5EF4-FFF2-40B4-BE49-F238E27FC236}">
                          <a16:creationId xmlns:a16="http://schemas.microsoft.com/office/drawing/2014/main" id="{A9E3F4A7-3CA8-BB33-6354-63B42045A864}"/>
                        </a:ext>
                      </a:extLst>
                    </p:cNvPr>
                    <p:cNvCxnSpPr>
                      <a:cxnSpLocks/>
                    </p:cNvCxnSpPr>
                    <p:nvPr/>
                  </p:nvCxnSpPr>
                  <p:spPr>
                    <a:xfrm flipV="1">
                      <a:off x="2620983" y="619908"/>
                      <a:ext cx="316402" cy="75"/>
                    </a:xfrm>
                    <a:prstGeom prst="line">
                      <a:avLst/>
                    </a:prstGeom>
                    <a:solidFill>
                      <a:schemeClr val="accent5">
                        <a:lumMod val="60000"/>
                        <a:lumOff val="40000"/>
                      </a:schemeClr>
                    </a:solidFill>
                    <a:ln w="19050" cap="rnd">
                      <a:solidFill>
                        <a:schemeClr val="tx1">
                          <a:lumMod val="75000"/>
                          <a:lumOff val="25000"/>
                        </a:schemeClr>
                      </a:solidFill>
                    </a:ln>
                  </p:spPr>
                  <p:style>
                    <a:lnRef idx="1">
                      <a:schemeClr val="accent6"/>
                    </a:lnRef>
                    <a:fillRef idx="0">
                      <a:schemeClr val="accent6"/>
                    </a:fillRef>
                    <a:effectRef idx="0">
                      <a:schemeClr val="accent6"/>
                    </a:effectRef>
                    <a:fontRef idx="minor">
                      <a:schemeClr val="tx1"/>
                    </a:fontRef>
                  </p:style>
                </p:cxnSp>
                <p:cxnSp>
                  <p:nvCxnSpPr>
                    <p:cNvPr id="46" name="Straight Connector 45">
                      <a:extLst>
                        <a:ext uri="{FF2B5EF4-FFF2-40B4-BE49-F238E27FC236}">
                          <a16:creationId xmlns:a16="http://schemas.microsoft.com/office/drawing/2014/main" id="{2521AB8E-64B3-8D25-50CE-E79997AE3614}"/>
                        </a:ext>
                      </a:extLst>
                    </p:cNvPr>
                    <p:cNvCxnSpPr>
                      <a:cxnSpLocks/>
                    </p:cNvCxnSpPr>
                    <p:nvPr/>
                  </p:nvCxnSpPr>
                  <p:spPr>
                    <a:xfrm>
                      <a:off x="2730443" y="272486"/>
                      <a:ext cx="0" cy="347422"/>
                    </a:xfrm>
                    <a:prstGeom prst="line">
                      <a:avLst/>
                    </a:prstGeom>
                    <a:solidFill>
                      <a:schemeClr val="accent5">
                        <a:lumMod val="60000"/>
                        <a:lumOff val="40000"/>
                      </a:schemeClr>
                    </a:solidFill>
                    <a:ln w="19050" cap="rnd">
                      <a:solidFill>
                        <a:schemeClr val="tx1"/>
                      </a:solidFill>
                    </a:ln>
                  </p:spPr>
                  <p:style>
                    <a:lnRef idx="1">
                      <a:schemeClr val="accent6"/>
                    </a:lnRef>
                    <a:fillRef idx="0">
                      <a:schemeClr val="accent6"/>
                    </a:fillRef>
                    <a:effectRef idx="0">
                      <a:schemeClr val="accent6"/>
                    </a:effectRef>
                    <a:fontRef idx="minor">
                      <a:schemeClr val="tx1"/>
                    </a:fontRef>
                  </p:style>
                </p:cxnSp>
              </p:grpSp>
              <p:sp>
                <p:nvSpPr>
                  <p:cNvPr id="41" name="Rectangle 40">
                    <a:extLst>
                      <a:ext uri="{FF2B5EF4-FFF2-40B4-BE49-F238E27FC236}">
                        <a16:creationId xmlns:a16="http://schemas.microsoft.com/office/drawing/2014/main" id="{AE35A696-8AA7-B794-2B1E-D171677D0460}"/>
                      </a:ext>
                    </a:extLst>
                  </p:cNvPr>
                  <p:cNvSpPr>
                    <a:spLocks noChangeArrowheads="1"/>
                  </p:cNvSpPr>
                  <p:nvPr/>
                </p:nvSpPr>
                <p:spPr bwMode="auto">
                  <a:xfrm>
                    <a:off x="2511519" y="271554"/>
                    <a:ext cx="218924" cy="348428"/>
                  </a:xfrm>
                  <a:prstGeom prst="rect">
                    <a:avLst/>
                  </a:prstGeom>
                  <a:solidFill>
                    <a:srgbClr val="FFFFFF"/>
                  </a:solidFill>
                  <a:ln w="19050">
                    <a:solidFill>
                      <a:schemeClr val="tx1">
                        <a:lumMod val="75000"/>
                        <a:lumOff val="25000"/>
                      </a:schemeClr>
                    </a:solidFill>
                    <a:miter lim="800000"/>
                    <a:headEnd/>
                    <a:tailEnd/>
                  </a:ln>
                </p:spPr>
                <p:txBody>
                  <a:bodyPr vert="horz" wrap="square" lIns="91440" tIns="45720" rIns="91440" bIns="45720" numCol="1" anchor="ctr" anchorCtr="0" compatLnSpc="1">
                    <a:prstTxWarp prst="textNoShape">
                      <a:avLst/>
                    </a:prstTxWarp>
                  </a:bodyPr>
                  <a:lstStyle/>
                  <a:p>
                    <a:pPr marL="0" marR="0" algn="ctr" eaLnBrk="0" fontAlgn="base" hangingPunct="0">
                      <a:spcBef>
                        <a:spcPts val="0"/>
                      </a:spcBef>
                      <a:spcAft>
                        <a:spcPts val="0"/>
                      </a:spcAft>
                    </a:pPr>
                    <a:r>
                      <a:rPr lang="en-US" sz="1100" kern="1200">
                        <a:solidFill>
                          <a:srgbClr val="000000"/>
                        </a:solidFill>
                        <a:effectLst/>
                        <a:latin typeface="Quicksand Medium"/>
                        <a:ea typeface="Calibri" panose="020F0502020204030204" pitchFamily="34" charset="0"/>
                        <a:cs typeface="Times New Roman" panose="02020603050405020304" pitchFamily="18" charset="0"/>
                      </a:rPr>
                      <a:t>                                   </a:t>
                    </a:r>
                    <a:endParaRPr lang="en-US" sz="1200">
                      <a:effectLst/>
                      <a:latin typeface="Quicksand Medium"/>
                      <a:ea typeface="Times New Roman" panose="02020603050405020304" pitchFamily="18" charset="0"/>
                    </a:endParaRPr>
                  </a:p>
                </p:txBody>
              </p:sp>
            </p:grpSp>
          </p:grpSp>
        </p:grpSp>
      </p:grpSp>
      <p:sp>
        <p:nvSpPr>
          <p:cNvPr id="7" name="Rectangle 6">
            <a:extLst>
              <a:ext uri="{FF2B5EF4-FFF2-40B4-BE49-F238E27FC236}">
                <a16:creationId xmlns:a16="http://schemas.microsoft.com/office/drawing/2014/main" id="{1B95F061-17F9-4088-B733-E42FDEB87CED}"/>
              </a:ext>
            </a:extLst>
          </p:cNvPr>
          <p:cNvSpPr/>
          <p:nvPr/>
        </p:nvSpPr>
        <p:spPr>
          <a:xfrm>
            <a:off x="1283779" y="2566489"/>
            <a:ext cx="3493844" cy="1569660"/>
          </a:xfrm>
          <a:prstGeom prst="rect">
            <a:avLst/>
          </a:prstGeom>
        </p:spPr>
        <p:txBody>
          <a:bodyPr wrap="square">
            <a:spAutoFit/>
          </a:bodyPr>
          <a:lstStyle/>
          <a:p>
            <a:pPr defTabSz="1219170">
              <a:buClr>
                <a:srgbClr val="000000"/>
              </a:buClr>
              <a:buSzPts val="6000"/>
            </a:pPr>
            <a:r>
              <a:rPr lang="en-US" sz="2400" kern="0" dirty="0">
                <a:solidFill>
                  <a:srgbClr val="000000"/>
                </a:solidFill>
                <a:latin typeface="Quicksand Medium"/>
                <a:ea typeface="Calibri"/>
                <a:cs typeface="Calibri"/>
                <a:sym typeface="Calibri"/>
              </a:rPr>
              <a:t>Draw a line from the center of the circle, all the way to the line on the right.</a:t>
            </a:r>
            <a:endParaRPr lang="en-US" sz="2267" kern="0" dirty="0">
              <a:solidFill>
                <a:srgbClr val="000000"/>
              </a:solidFill>
              <a:latin typeface="Quicksand Medium"/>
              <a:ea typeface="Calibri"/>
              <a:cs typeface="Calibri"/>
              <a:sym typeface="Calibri"/>
            </a:endParaRPr>
          </a:p>
        </p:txBody>
      </p:sp>
      <p:sp>
        <p:nvSpPr>
          <p:cNvPr id="12" name="TextBox 11">
            <a:extLst>
              <a:ext uri="{FF2B5EF4-FFF2-40B4-BE49-F238E27FC236}">
                <a16:creationId xmlns:a16="http://schemas.microsoft.com/office/drawing/2014/main" id="{EC4518A4-69A3-4113-990E-7B2E4E2B74CF}"/>
              </a:ext>
            </a:extLst>
          </p:cNvPr>
          <p:cNvSpPr txBox="1"/>
          <p:nvPr/>
        </p:nvSpPr>
        <p:spPr>
          <a:xfrm>
            <a:off x="181378" y="6290685"/>
            <a:ext cx="856444" cy="379656"/>
          </a:xfrm>
          <a:prstGeom prst="rect">
            <a:avLst/>
          </a:prstGeom>
          <a:noFill/>
        </p:spPr>
        <p:txBody>
          <a:bodyPr wrap="square" rtlCol="0">
            <a:spAutoFit/>
          </a:bodyPr>
          <a:lstStyle/>
          <a:p>
            <a:pPr defTabSz="1219170">
              <a:buClr>
                <a:srgbClr val="000000"/>
              </a:buClr>
            </a:pPr>
            <a:r>
              <a:rPr lang="en-US" sz="1867" kern="0" dirty="0">
                <a:solidFill>
                  <a:srgbClr val="000000"/>
                </a:solidFill>
                <a:latin typeface="Quicksand Medium"/>
                <a:cs typeface="Arial"/>
                <a:sym typeface="Arial"/>
              </a:rPr>
              <a:t>6 </a:t>
            </a:r>
          </a:p>
        </p:txBody>
      </p:sp>
      <p:sp>
        <p:nvSpPr>
          <p:cNvPr id="13" name="Rectangle 12">
            <a:extLst>
              <a:ext uri="{FF2B5EF4-FFF2-40B4-BE49-F238E27FC236}">
                <a16:creationId xmlns:a16="http://schemas.microsoft.com/office/drawing/2014/main" id="{06C6C9B7-D054-4A54-92B9-D6958C6A63BE}"/>
              </a:ext>
            </a:extLst>
          </p:cNvPr>
          <p:cNvSpPr/>
          <p:nvPr/>
        </p:nvSpPr>
        <p:spPr>
          <a:xfrm>
            <a:off x="1308588" y="4206277"/>
            <a:ext cx="3493844" cy="1200329"/>
          </a:xfrm>
          <a:prstGeom prst="rect">
            <a:avLst/>
          </a:prstGeom>
        </p:spPr>
        <p:txBody>
          <a:bodyPr wrap="square">
            <a:spAutoFit/>
          </a:bodyPr>
          <a:lstStyle/>
          <a:p>
            <a:pPr defTabSz="1219170">
              <a:buClr>
                <a:srgbClr val="000000"/>
              </a:buClr>
              <a:buSzPts val="6000"/>
            </a:pPr>
            <a:r>
              <a:rPr lang="en-US" sz="2400" kern="0" dirty="0">
                <a:solidFill>
                  <a:srgbClr val="000000"/>
                </a:solidFill>
                <a:latin typeface="Quicksand Medium"/>
                <a:ea typeface="Calibri"/>
                <a:cs typeface="Calibri"/>
                <a:sym typeface="Calibri"/>
              </a:rPr>
              <a:t>Then draw an arc from the point on the line with an angle of 135.</a:t>
            </a:r>
          </a:p>
        </p:txBody>
      </p:sp>
      <p:sp>
        <p:nvSpPr>
          <p:cNvPr id="36" name="Rectangle 35">
            <a:extLst>
              <a:ext uri="{FF2B5EF4-FFF2-40B4-BE49-F238E27FC236}">
                <a16:creationId xmlns:a16="http://schemas.microsoft.com/office/drawing/2014/main" id="{966B982A-772C-4452-98A5-83744FC19248}"/>
              </a:ext>
            </a:extLst>
          </p:cNvPr>
          <p:cNvSpPr/>
          <p:nvPr/>
        </p:nvSpPr>
        <p:spPr>
          <a:xfrm>
            <a:off x="1238855" y="139765"/>
            <a:ext cx="3560590" cy="584775"/>
          </a:xfrm>
          <a:prstGeom prst="rect">
            <a:avLst/>
          </a:prstGeom>
        </p:spPr>
        <p:txBody>
          <a:bodyPr wrap="none">
            <a:spAutoFit/>
          </a:bodyPr>
          <a:lstStyle/>
          <a:p>
            <a:pPr defTabSz="1219170">
              <a:buClr>
                <a:srgbClr val="000000"/>
              </a:buClr>
              <a:buSzPts val="6000"/>
            </a:pPr>
            <a:r>
              <a:rPr lang="en-US" sz="3200" b="1" kern="0" dirty="0">
                <a:solidFill>
                  <a:srgbClr val="000000"/>
                </a:solidFill>
                <a:latin typeface="Quicksand Medium"/>
                <a:ea typeface="Calibri"/>
                <a:cs typeface="Arial" panose="020B0604020202020204" pitchFamily="34" charset="0"/>
                <a:sym typeface="Calibri"/>
              </a:rPr>
              <a:t>Carabiner Modeling</a:t>
            </a:r>
          </a:p>
        </p:txBody>
      </p:sp>
      <p:grpSp>
        <p:nvGrpSpPr>
          <p:cNvPr id="17" name="Group 16">
            <a:extLst>
              <a:ext uri="{FF2B5EF4-FFF2-40B4-BE49-F238E27FC236}">
                <a16:creationId xmlns:a16="http://schemas.microsoft.com/office/drawing/2014/main" id="{DE49A6C9-0959-471F-E7E1-1228652F0E38}"/>
              </a:ext>
            </a:extLst>
          </p:cNvPr>
          <p:cNvGrpSpPr/>
          <p:nvPr/>
        </p:nvGrpSpPr>
        <p:grpSpPr>
          <a:xfrm>
            <a:off x="3166794" y="1023676"/>
            <a:ext cx="1472479" cy="1356595"/>
            <a:chOff x="5732111" y="5016256"/>
            <a:chExt cx="675403" cy="633803"/>
          </a:xfrm>
          <a:solidFill>
            <a:srgbClr val="F2F3F5"/>
          </a:solidFill>
        </p:grpSpPr>
        <p:sp>
          <p:nvSpPr>
            <p:cNvPr id="18" name="Rectangle: Rounded Corners 17">
              <a:extLst>
                <a:ext uri="{FF2B5EF4-FFF2-40B4-BE49-F238E27FC236}">
                  <a16:creationId xmlns:a16="http://schemas.microsoft.com/office/drawing/2014/main" id="{1145BF80-63B6-48E6-25F9-4726767E9C30}"/>
                </a:ext>
              </a:extLst>
            </p:cNvPr>
            <p:cNvSpPr>
              <a:spLocks/>
            </p:cNvSpPr>
            <p:nvPr/>
          </p:nvSpPr>
          <p:spPr>
            <a:xfrm>
              <a:off x="5732111" y="5016256"/>
              <a:ext cx="675403" cy="633803"/>
            </a:xfrm>
            <a:prstGeom prst="roundRect">
              <a:avLst>
                <a:gd name="adj" fmla="val 8558"/>
              </a:avLst>
            </a:prstGeom>
            <a:grpFill/>
            <a:ln w="25400">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Quicksand Medium"/>
              </a:endParaRPr>
            </a:p>
          </p:txBody>
        </p:sp>
        <p:pic>
          <p:nvPicPr>
            <p:cNvPr id="19" name="Picture 18" descr="A picture containing shape&#10;&#10;Description automatically generated">
              <a:extLst>
                <a:ext uri="{FF2B5EF4-FFF2-40B4-BE49-F238E27FC236}">
                  <a16:creationId xmlns:a16="http://schemas.microsoft.com/office/drawing/2014/main" id="{C5225CA0-6690-89BC-7F2C-1406C8A12BF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755299" y="5053448"/>
              <a:ext cx="616653" cy="559418"/>
            </a:xfrm>
            <a:prstGeom prst="rect">
              <a:avLst/>
            </a:prstGeom>
            <a:grpFill/>
          </p:spPr>
        </p:pic>
      </p:grpSp>
    </p:spTree>
    <p:extLst>
      <p:ext uri="{BB962C8B-B14F-4D97-AF65-F5344CB8AC3E}">
        <p14:creationId xmlns:p14="http://schemas.microsoft.com/office/powerpoint/2010/main" val="2218294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10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grpSp>
        <p:nvGrpSpPr>
          <p:cNvPr id="2" name="Group 1">
            <a:extLst>
              <a:ext uri="{FF2B5EF4-FFF2-40B4-BE49-F238E27FC236}">
                <a16:creationId xmlns:a16="http://schemas.microsoft.com/office/drawing/2014/main" id="{513D2AF4-98CE-42C9-1A76-64F20DCFE304}"/>
              </a:ext>
            </a:extLst>
          </p:cNvPr>
          <p:cNvGrpSpPr/>
          <p:nvPr/>
        </p:nvGrpSpPr>
        <p:grpSpPr>
          <a:xfrm>
            <a:off x="1383423" y="1008117"/>
            <a:ext cx="1465112" cy="1378829"/>
            <a:chOff x="0" y="0"/>
            <a:chExt cx="633413" cy="581501"/>
          </a:xfrm>
        </p:grpSpPr>
        <p:sp>
          <p:nvSpPr>
            <p:cNvPr id="3" name="Rectangle: Rounded Corners 2">
              <a:extLst>
                <a:ext uri="{FF2B5EF4-FFF2-40B4-BE49-F238E27FC236}">
                  <a16:creationId xmlns:a16="http://schemas.microsoft.com/office/drawing/2014/main" id="{10A07DBB-F1E4-46A1-0ABC-35742D45A221}"/>
                </a:ext>
              </a:extLst>
            </p:cNvPr>
            <p:cNvSpPr>
              <a:spLocks/>
            </p:cNvSpPr>
            <p:nvPr/>
          </p:nvSpPr>
          <p:spPr>
            <a:xfrm>
              <a:off x="0" y="0"/>
              <a:ext cx="633413" cy="581501"/>
            </a:xfrm>
            <a:prstGeom prst="roundRect">
              <a:avLst>
                <a:gd name="adj" fmla="val 8558"/>
              </a:avLst>
            </a:prstGeom>
            <a:solidFill>
              <a:srgbClr val="E7E7E7"/>
            </a:solidFill>
            <a:ln w="25400">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Quicksand Medium"/>
              </a:endParaRPr>
            </a:p>
          </p:txBody>
        </p:sp>
        <p:grpSp>
          <p:nvGrpSpPr>
            <p:cNvPr id="4" name="Group 3">
              <a:extLst>
                <a:ext uri="{FF2B5EF4-FFF2-40B4-BE49-F238E27FC236}">
                  <a16:creationId xmlns:a16="http://schemas.microsoft.com/office/drawing/2014/main" id="{AE8A6129-F229-C4F9-8E7F-3A16F66A8472}"/>
                </a:ext>
              </a:extLst>
            </p:cNvPr>
            <p:cNvGrpSpPr>
              <a:grpSpLocks noChangeAspect="1"/>
            </p:cNvGrpSpPr>
            <p:nvPr/>
          </p:nvGrpSpPr>
          <p:grpSpPr>
            <a:xfrm rot="18958530">
              <a:off x="55880" y="274320"/>
              <a:ext cx="513304" cy="59825"/>
              <a:chOff x="53908" y="271553"/>
              <a:chExt cx="913550" cy="106474"/>
            </a:xfrm>
          </p:grpSpPr>
          <p:sp>
            <p:nvSpPr>
              <p:cNvPr id="5" name="Isosceles Triangle 4">
                <a:extLst>
                  <a:ext uri="{FF2B5EF4-FFF2-40B4-BE49-F238E27FC236}">
                    <a16:creationId xmlns:a16="http://schemas.microsoft.com/office/drawing/2014/main" id="{7964BD0B-7A90-88D0-C76D-336C0D2F9D31}"/>
                  </a:ext>
                </a:extLst>
              </p:cNvPr>
              <p:cNvSpPr/>
              <p:nvPr/>
            </p:nvSpPr>
            <p:spPr>
              <a:xfrm rot="16200000">
                <a:off x="135982" y="228497"/>
                <a:ext cx="98574" cy="196786"/>
              </a:xfrm>
              <a:prstGeom prst="triangle">
                <a:avLst>
                  <a:gd name="adj" fmla="val 5212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Quicksand Medium"/>
                </a:endParaRPr>
              </a:p>
            </p:txBody>
          </p:sp>
          <p:grpSp>
            <p:nvGrpSpPr>
              <p:cNvPr id="10" name="Group 9">
                <a:extLst>
                  <a:ext uri="{FF2B5EF4-FFF2-40B4-BE49-F238E27FC236}">
                    <a16:creationId xmlns:a16="http://schemas.microsoft.com/office/drawing/2014/main" id="{EBC41FD5-67E5-2C5F-41FF-CE2D2F47B639}"/>
                  </a:ext>
                </a:extLst>
              </p:cNvPr>
              <p:cNvGrpSpPr>
                <a:grpSpLocks noChangeAspect="1"/>
              </p:cNvGrpSpPr>
              <p:nvPr/>
            </p:nvGrpSpPr>
            <p:grpSpPr>
              <a:xfrm flipV="1">
                <a:off x="53908" y="271553"/>
                <a:ext cx="913550" cy="106474"/>
                <a:chOff x="53906" y="271553"/>
                <a:chExt cx="2989542" cy="348432"/>
              </a:xfrm>
            </p:grpSpPr>
            <p:grpSp>
              <p:nvGrpSpPr>
                <p:cNvPr id="11" name="Group 10">
                  <a:extLst>
                    <a:ext uri="{FF2B5EF4-FFF2-40B4-BE49-F238E27FC236}">
                      <a16:creationId xmlns:a16="http://schemas.microsoft.com/office/drawing/2014/main" id="{ED5D3FB3-E0B1-2120-8509-3E0AA38B5501}"/>
                    </a:ext>
                  </a:extLst>
                </p:cNvPr>
                <p:cNvGrpSpPr/>
                <p:nvPr/>
              </p:nvGrpSpPr>
              <p:grpSpPr>
                <a:xfrm>
                  <a:off x="53906" y="271553"/>
                  <a:ext cx="2457604" cy="348432"/>
                  <a:chOff x="53906" y="271553"/>
                  <a:chExt cx="2457604" cy="347425"/>
                </a:xfrm>
              </p:grpSpPr>
              <p:grpSp>
                <p:nvGrpSpPr>
                  <p:cNvPr id="22" name="Group 21">
                    <a:extLst>
                      <a:ext uri="{FF2B5EF4-FFF2-40B4-BE49-F238E27FC236}">
                        <a16:creationId xmlns:a16="http://schemas.microsoft.com/office/drawing/2014/main" id="{59BAFA46-BFA1-B3FE-3AB4-1F4BFE62A360}"/>
                      </a:ext>
                    </a:extLst>
                  </p:cNvPr>
                  <p:cNvGrpSpPr>
                    <a:grpSpLocks noChangeAspect="1"/>
                  </p:cNvGrpSpPr>
                  <p:nvPr/>
                </p:nvGrpSpPr>
                <p:grpSpPr>
                  <a:xfrm>
                    <a:off x="53906" y="271553"/>
                    <a:ext cx="2457604" cy="347425"/>
                    <a:chOff x="53908" y="271553"/>
                    <a:chExt cx="819767" cy="115888"/>
                  </a:xfrm>
                </p:grpSpPr>
                <p:sp>
                  <p:nvSpPr>
                    <p:cNvPr id="24" name="Rectangle 23">
                      <a:extLst>
                        <a:ext uri="{FF2B5EF4-FFF2-40B4-BE49-F238E27FC236}">
                          <a16:creationId xmlns:a16="http://schemas.microsoft.com/office/drawing/2014/main" id="{C6B4D9CF-48CA-6511-8E59-28EB2E0F6C9D}"/>
                        </a:ext>
                      </a:extLst>
                    </p:cNvPr>
                    <p:cNvSpPr>
                      <a:spLocks noChangeArrowheads="1"/>
                    </p:cNvSpPr>
                    <p:nvPr/>
                  </p:nvSpPr>
                  <p:spPr bwMode="auto">
                    <a:xfrm>
                      <a:off x="319581" y="271554"/>
                      <a:ext cx="554094" cy="115887"/>
                    </a:xfrm>
                    <a:prstGeom prst="rect">
                      <a:avLst/>
                    </a:prstGeom>
                    <a:solidFill>
                      <a:srgbClr val="FF0000"/>
                    </a:solidFill>
                    <a:ln w="19050" cap="rnd">
                      <a:solidFill>
                        <a:schemeClr val="tx1">
                          <a:lumMod val="75000"/>
                          <a:lumOff val="25000"/>
                        </a:schemeClr>
                      </a:solidFill>
                      <a:miter lim="800000"/>
                      <a:headEnd/>
                      <a:tailEnd/>
                    </a:ln>
                  </p:spPr>
                  <p:txBody>
                    <a:bodyPr vert="horz" wrap="square" lIns="91440" tIns="45720" rIns="91440" bIns="45720" numCol="1" anchor="ctr" anchorCtr="0" compatLnSpc="1">
                      <a:prstTxWarp prst="textNoShape">
                        <a:avLst/>
                      </a:prstTxWarp>
                    </a:bodyPr>
                    <a:lstStyle/>
                    <a:p>
                      <a:pPr marL="0" marR="0" algn="ctr" eaLnBrk="0" fontAlgn="base" hangingPunct="0">
                        <a:spcBef>
                          <a:spcPts val="0"/>
                        </a:spcBef>
                        <a:spcAft>
                          <a:spcPts val="0"/>
                        </a:spcAft>
                      </a:pPr>
                      <a:r>
                        <a:rPr lang="en-US" sz="1100" kern="1200">
                          <a:solidFill>
                            <a:srgbClr val="000000"/>
                          </a:solidFill>
                          <a:effectLst/>
                          <a:latin typeface="Quicksand Medium"/>
                          <a:ea typeface="Calibri" panose="020F0502020204030204" pitchFamily="34" charset="0"/>
                          <a:cs typeface="Times New Roman" panose="02020603050405020304" pitchFamily="18" charset="0"/>
                        </a:rPr>
                        <a:t>                                   </a:t>
                      </a:r>
                      <a:endParaRPr lang="en-US" sz="1200">
                        <a:effectLst/>
                        <a:latin typeface="Quicksand Medium"/>
                        <a:ea typeface="Times New Roman" panose="02020603050405020304" pitchFamily="18" charset="0"/>
                      </a:endParaRPr>
                    </a:p>
                  </p:txBody>
                </p:sp>
                <p:cxnSp>
                  <p:nvCxnSpPr>
                    <p:cNvPr id="26" name="Straight Connector 25">
                      <a:extLst>
                        <a:ext uri="{FF2B5EF4-FFF2-40B4-BE49-F238E27FC236}">
                          <a16:creationId xmlns:a16="http://schemas.microsoft.com/office/drawing/2014/main" id="{C6101187-C39F-2AB9-7E15-3414E1D325B2}"/>
                        </a:ext>
                      </a:extLst>
                    </p:cNvPr>
                    <p:cNvCxnSpPr>
                      <a:cxnSpLocks/>
                    </p:cNvCxnSpPr>
                    <p:nvPr/>
                  </p:nvCxnSpPr>
                  <p:spPr>
                    <a:xfrm flipH="1">
                      <a:off x="55574" y="271553"/>
                      <a:ext cx="254054" cy="57943"/>
                    </a:xfrm>
                    <a:prstGeom prst="line">
                      <a:avLst/>
                    </a:prstGeom>
                    <a:ln w="19050" cap="rnd">
                      <a:solidFill>
                        <a:schemeClr val="tx1">
                          <a:lumMod val="75000"/>
                          <a:lumOff val="25000"/>
                        </a:schemeClr>
                      </a:solidFill>
                    </a:ln>
                  </p:spPr>
                  <p:style>
                    <a:lnRef idx="1">
                      <a:schemeClr val="accent6"/>
                    </a:lnRef>
                    <a:fillRef idx="0">
                      <a:schemeClr val="accent6"/>
                    </a:fillRef>
                    <a:effectRef idx="0">
                      <a:schemeClr val="accent6"/>
                    </a:effectRef>
                    <a:fontRef idx="minor">
                      <a:schemeClr val="tx1"/>
                    </a:fontRef>
                  </p:style>
                </p:cxnSp>
                <p:cxnSp>
                  <p:nvCxnSpPr>
                    <p:cNvPr id="28" name="Straight Connector 27">
                      <a:extLst>
                        <a:ext uri="{FF2B5EF4-FFF2-40B4-BE49-F238E27FC236}">
                          <a16:creationId xmlns:a16="http://schemas.microsoft.com/office/drawing/2014/main" id="{185FCC39-9F21-7685-CD1A-E9D5576088B4}"/>
                        </a:ext>
                      </a:extLst>
                    </p:cNvPr>
                    <p:cNvCxnSpPr>
                      <a:cxnSpLocks/>
                    </p:cNvCxnSpPr>
                    <p:nvPr/>
                  </p:nvCxnSpPr>
                  <p:spPr>
                    <a:xfrm flipH="1" flipV="1">
                      <a:off x="53908" y="329497"/>
                      <a:ext cx="257385" cy="57490"/>
                    </a:xfrm>
                    <a:prstGeom prst="line">
                      <a:avLst/>
                    </a:prstGeom>
                    <a:ln w="19050" cap="rnd">
                      <a:solidFill>
                        <a:schemeClr val="tx1">
                          <a:lumMod val="75000"/>
                          <a:lumOff val="25000"/>
                        </a:schemeClr>
                      </a:solidFill>
                    </a:ln>
                  </p:spPr>
                  <p:style>
                    <a:lnRef idx="1">
                      <a:schemeClr val="accent6"/>
                    </a:lnRef>
                    <a:fillRef idx="0">
                      <a:schemeClr val="accent6"/>
                    </a:fillRef>
                    <a:effectRef idx="0">
                      <a:schemeClr val="accent6"/>
                    </a:effectRef>
                    <a:fontRef idx="minor">
                      <a:schemeClr val="tx1"/>
                    </a:fontRef>
                  </p:style>
                </p:cxnSp>
              </p:grpSp>
              <p:sp>
                <p:nvSpPr>
                  <p:cNvPr id="23" name="Isosceles Triangle 22">
                    <a:extLst>
                      <a:ext uri="{FF2B5EF4-FFF2-40B4-BE49-F238E27FC236}">
                        <a16:creationId xmlns:a16="http://schemas.microsoft.com/office/drawing/2014/main" id="{BA6A9447-4E47-23C9-498B-61CCC748BA4C}"/>
                      </a:ext>
                    </a:extLst>
                  </p:cNvPr>
                  <p:cNvSpPr/>
                  <p:nvPr/>
                </p:nvSpPr>
                <p:spPr>
                  <a:xfrm rot="16200000">
                    <a:off x="221191" y="352706"/>
                    <a:ext cx="95293" cy="203425"/>
                  </a:xfrm>
                  <a:prstGeom prst="triangle">
                    <a:avLst>
                      <a:gd name="adj" fmla="val 50000"/>
                    </a:avLst>
                  </a:prstGeom>
                  <a:solidFill>
                    <a:schemeClr val="tx1">
                      <a:lumMod val="75000"/>
                      <a:lumOff val="25000"/>
                    </a:schemeClr>
                  </a:solidFill>
                  <a:ln w="22225" cap="rnd">
                    <a:solidFill>
                      <a:schemeClr val="tx1">
                        <a:lumMod val="75000"/>
                        <a:lumOff val="25000"/>
                      </a:schemeClr>
                    </a:solidFill>
                  </a:ln>
                </p:spPr>
                <p:style>
                  <a:lnRef idx="1">
                    <a:schemeClr val="accent6"/>
                  </a:lnRef>
                  <a:fillRef idx="0">
                    <a:schemeClr val="accent6"/>
                  </a:fillRef>
                  <a:effectRef idx="0">
                    <a:schemeClr val="accent6"/>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Quicksand Medium"/>
                    </a:endParaRPr>
                  </a:p>
                </p:txBody>
              </p:sp>
            </p:grpSp>
            <p:grpSp>
              <p:nvGrpSpPr>
                <p:cNvPr id="13" name="Group 12">
                  <a:extLst>
                    <a:ext uri="{FF2B5EF4-FFF2-40B4-BE49-F238E27FC236}">
                      <a16:creationId xmlns:a16="http://schemas.microsoft.com/office/drawing/2014/main" id="{DFA14660-5CA6-0098-7682-E5EB73700B28}"/>
                    </a:ext>
                  </a:extLst>
                </p:cNvPr>
                <p:cNvGrpSpPr/>
                <p:nvPr/>
              </p:nvGrpSpPr>
              <p:grpSpPr>
                <a:xfrm>
                  <a:off x="2511519" y="271554"/>
                  <a:ext cx="531929" cy="348429"/>
                  <a:chOff x="2511519" y="271554"/>
                  <a:chExt cx="531929" cy="348429"/>
                </a:xfrm>
              </p:grpSpPr>
              <p:grpSp>
                <p:nvGrpSpPr>
                  <p:cNvPr id="14" name="Group 13">
                    <a:extLst>
                      <a:ext uri="{FF2B5EF4-FFF2-40B4-BE49-F238E27FC236}">
                        <a16:creationId xmlns:a16="http://schemas.microsoft.com/office/drawing/2014/main" id="{D6148EF6-97C8-BA5C-464B-E08C4D93F783}"/>
                      </a:ext>
                    </a:extLst>
                  </p:cNvPr>
                  <p:cNvGrpSpPr/>
                  <p:nvPr/>
                </p:nvGrpSpPr>
                <p:grpSpPr>
                  <a:xfrm>
                    <a:off x="2620983" y="271554"/>
                    <a:ext cx="422465" cy="348429"/>
                    <a:chOff x="2620983" y="271554"/>
                    <a:chExt cx="422465" cy="348429"/>
                  </a:xfrm>
                </p:grpSpPr>
                <p:sp>
                  <p:nvSpPr>
                    <p:cNvPr id="17" name="Rectangle 16">
                      <a:extLst>
                        <a:ext uri="{FF2B5EF4-FFF2-40B4-BE49-F238E27FC236}">
                          <a16:creationId xmlns:a16="http://schemas.microsoft.com/office/drawing/2014/main" id="{EF918DCF-7159-C0BD-D8B6-16E60F938B5A}"/>
                        </a:ext>
                      </a:extLst>
                    </p:cNvPr>
                    <p:cNvSpPr/>
                    <p:nvPr/>
                  </p:nvSpPr>
                  <p:spPr>
                    <a:xfrm>
                      <a:off x="2740136" y="272500"/>
                      <a:ext cx="197249" cy="304316"/>
                    </a:xfrm>
                    <a:prstGeom prst="rect">
                      <a:avLst/>
                    </a:prstGeom>
                    <a:solidFill>
                      <a:srgbClr val="E07C9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Quicksand Medium"/>
                      </a:endParaRPr>
                    </a:p>
                  </p:txBody>
                </p:sp>
                <p:cxnSp>
                  <p:nvCxnSpPr>
                    <p:cNvPr id="18" name="Straight Connector 17">
                      <a:extLst>
                        <a:ext uri="{FF2B5EF4-FFF2-40B4-BE49-F238E27FC236}">
                          <a16:creationId xmlns:a16="http://schemas.microsoft.com/office/drawing/2014/main" id="{905881FC-8AE8-0948-6967-E95B3923FF42}"/>
                        </a:ext>
                      </a:extLst>
                    </p:cNvPr>
                    <p:cNvCxnSpPr>
                      <a:cxnSpLocks/>
                    </p:cNvCxnSpPr>
                    <p:nvPr/>
                  </p:nvCxnSpPr>
                  <p:spPr>
                    <a:xfrm>
                      <a:off x="2784985" y="271554"/>
                      <a:ext cx="142708" cy="0"/>
                    </a:xfrm>
                    <a:prstGeom prst="line">
                      <a:avLst/>
                    </a:prstGeom>
                    <a:solidFill>
                      <a:schemeClr val="accent5">
                        <a:lumMod val="60000"/>
                        <a:lumOff val="40000"/>
                      </a:schemeClr>
                    </a:solidFill>
                    <a:ln w="19050" cap="rnd">
                      <a:solidFill>
                        <a:schemeClr val="tx1">
                          <a:lumMod val="75000"/>
                          <a:lumOff val="25000"/>
                        </a:schemeClr>
                      </a:solidFill>
                    </a:ln>
                  </p:spPr>
                  <p:style>
                    <a:lnRef idx="1">
                      <a:schemeClr val="accent6"/>
                    </a:lnRef>
                    <a:fillRef idx="0">
                      <a:schemeClr val="accent6"/>
                    </a:fillRef>
                    <a:effectRef idx="0">
                      <a:schemeClr val="accent6"/>
                    </a:effectRef>
                    <a:fontRef idx="minor">
                      <a:schemeClr val="tx1"/>
                    </a:fontRef>
                  </p:style>
                </p:cxnSp>
                <p:sp>
                  <p:nvSpPr>
                    <p:cNvPr id="19" name="Arc 18">
                      <a:extLst>
                        <a:ext uri="{FF2B5EF4-FFF2-40B4-BE49-F238E27FC236}">
                          <a16:creationId xmlns:a16="http://schemas.microsoft.com/office/drawing/2014/main" id="{A2B54B25-C785-E0FD-ABD4-1925A68A03C6}"/>
                        </a:ext>
                      </a:extLst>
                    </p:cNvPr>
                    <p:cNvSpPr/>
                    <p:nvPr/>
                  </p:nvSpPr>
                  <p:spPr>
                    <a:xfrm>
                      <a:off x="2824522" y="272487"/>
                      <a:ext cx="218926" cy="347421"/>
                    </a:xfrm>
                    <a:prstGeom prst="arc">
                      <a:avLst>
                        <a:gd name="adj1" fmla="val 16185560"/>
                        <a:gd name="adj2" fmla="val 5317797"/>
                      </a:avLst>
                    </a:prstGeom>
                    <a:solidFill>
                      <a:srgbClr val="E07C99"/>
                    </a:solidFill>
                    <a:ln w="19050" cap="rnd">
                      <a:solidFill>
                        <a:schemeClr val="tx1">
                          <a:lumMod val="75000"/>
                          <a:lumOff val="25000"/>
                        </a:schemeClr>
                      </a:solidFill>
                    </a:ln>
                  </p:spPr>
                  <p:style>
                    <a:lnRef idx="1">
                      <a:schemeClr val="accent6"/>
                    </a:lnRef>
                    <a:fillRef idx="0">
                      <a:schemeClr val="accent6"/>
                    </a:fillRef>
                    <a:effectRef idx="0">
                      <a:schemeClr val="accent6"/>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Quicksand Medium"/>
                      </a:endParaRPr>
                    </a:p>
                  </p:txBody>
                </p:sp>
                <p:cxnSp>
                  <p:nvCxnSpPr>
                    <p:cNvPr id="20" name="Straight Connector 19">
                      <a:extLst>
                        <a:ext uri="{FF2B5EF4-FFF2-40B4-BE49-F238E27FC236}">
                          <a16:creationId xmlns:a16="http://schemas.microsoft.com/office/drawing/2014/main" id="{B6B16FC2-9367-A2AA-95B1-3EB6E256EC71}"/>
                        </a:ext>
                      </a:extLst>
                    </p:cNvPr>
                    <p:cNvCxnSpPr>
                      <a:cxnSpLocks/>
                    </p:cNvCxnSpPr>
                    <p:nvPr/>
                  </p:nvCxnSpPr>
                  <p:spPr>
                    <a:xfrm flipV="1">
                      <a:off x="2620983" y="619908"/>
                      <a:ext cx="316402" cy="75"/>
                    </a:xfrm>
                    <a:prstGeom prst="line">
                      <a:avLst/>
                    </a:prstGeom>
                    <a:solidFill>
                      <a:schemeClr val="accent5">
                        <a:lumMod val="60000"/>
                        <a:lumOff val="40000"/>
                      </a:schemeClr>
                    </a:solidFill>
                    <a:ln w="19050" cap="rnd">
                      <a:solidFill>
                        <a:schemeClr val="tx1">
                          <a:lumMod val="75000"/>
                          <a:lumOff val="25000"/>
                        </a:schemeClr>
                      </a:solidFill>
                    </a:ln>
                  </p:spPr>
                  <p:style>
                    <a:lnRef idx="1">
                      <a:schemeClr val="accent6"/>
                    </a:lnRef>
                    <a:fillRef idx="0">
                      <a:schemeClr val="accent6"/>
                    </a:fillRef>
                    <a:effectRef idx="0">
                      <a:schemeClr val="accent6"/>
                    </a:effectRef>
                    <a:fontRef idx="minor">
                      <a:schemeClr val="tx1"/>
                    </a:fontRef>
                  </p:style>
                </p:cxnSp>
                <p:cxnSp>
                  <p:nvCxnSpPr>
                    <p:cNvPr id="21" name="Straight Connector 20">
                      <a:extLst>
                        <a:ext uri="{FF2B5EF4-FFF2-40B4-BE49-F238E27FC236}">
                          <a16:creationId xmlns:a16="http://schemas.microsoft.com/office/drawing/2014/main" id="{0DEBB707-66C5-C5AA-4EA4-781E48AC9440}"/>
                        </a:ext>
                      </a:extLst>
                    </p:cNvPr>
                    <p:cNvCxnSpPr>
                      <a:cxnSpLocks/>
                    </p:cNvCxnSpPr>
                    <p:nvPr/>
                  </p:nvCxnSpPr>
                  <p:spPr>
                    <a:xfrm>
                      <a:off x="2730443" y="272486"/>
                      <a:ext cx="0" cy="347422"/>
                    </a:xfrm>
                    <a:prstGeom prst="line">
                      <a:avLst/>
                    </a:prstGeom>
                    <a:solidFill>
                      <a:schemeClr val="accent5">
                        <a:lumMod val="60000"/>
                        <a:lumOff val="40000"/>
                      </a:schemeClr>
                    </a:solidFill>
                    <a:ln w="19050" cap="rnd">
                      <a:solidFill>
                        <a:schemeClr val="tx1"/>
                      </a:solidFill>
                    </a:ln>
                  </p:spPr>
                  <p:style>
                    <a:lnRef idx="1">
                      <a:schemeClr val="accent6"/>
                    </a:lnRef>
                    <a:fillRef idx="0">
                      <a:schemeClr val="accent6"/>
                    </a:fillRef>
                    <a:effectRef idx="0">
                      <a:schemeClr val="accent6"/>
                    </a:effectRef>
                    <a:fontRef idx="minor">
                      <a:schemeClr val="tx1"/>
                    </a:fontRef>
                  </p:style>
                </p:cxnSp>
              </p:grpSp>
              <p:sp>
                <p:nvSpPr>
                  <p:cNvPr id="15" name="Rectangle 14">
                    <a:extLst>
                      <a:ext uri="{FF2B5EF4-FFF2-40B4-BE49-F238E27FC236}">
                        <a16:creationId xmlns:a16="http://schemas.microsoft.com/office/drawing/2014/main" id="{ED72CE58-1F73-4276-E393-FD948F3F7E15}"/>
                      </a:ext>
                    </a:extLst>
                  </p:cNvPr>
                  <p:cNvSpPr>
                    <a:spLocks noChangeArrowheads="1"/>
                  </p:cNvSpPr>
                  <p:nvPr/>
                </p:nvSpPr>
                <p:spPr bwMode="auto">
                  <a:xfrm>
                    <a:off x="2511519" y="271554"/>
                    <a:ext cx="218924" cy="348428"/>
                  </a:xfrm>
                  <a:prstGeom prst="rect">
                    <a:avLst/>
                  </a:prstGeom>
                  <a:solidFill>
                    <a:srgbClr val="FFFFFF"/>
                  </a:solidFill>
                  <a:ln w="19050">
                    <a:solidFill>
                      <a:schemeClr val="tx1">
                        <a:lumMod val="75000"/>
                        <a:lumOff val="25000"/>
                      </a:schemeClr>
                    </a:solidFill>
                    <a:miter lim="800000"/>
                    <a:headEnd/>
                    <a:tailEnd/>
                  </a:ln>
                </p:spPr>
                <p:txBody>
                  <a:bodyPr vert="horz" wrap="square" lIns="91440" tIns="45720" rIns="91440" bIns="45720" numCol="1" anchor="ctr" anchorCtr="0" compatLnSpc="1">
                    <a:prstTxWarp prst="textNoShape">
                      <a:avLst/>
                    </a:prstTxWarp>
                  </a:bodyPr>
                  <a:lstStyle/>
                  <a:p>
                    <a:pPr marL="0" marR="0" algn="ctr" eaLnBrk="0" fontAlgn="base" hangingPunct="0">
                      <a:spcBef>
                        <a:spcPts val="0"/>
                      </a:spcBef>
                      <a:spcAft>
                        <a:spcPts val="0"/>
                      </a:spcAft>
                    </a:pPr>
                    <a:r>
                      <a:rPr lang="en-US" sz="1100" kern="1200">
                        <a:solidFill>
                          <a:srgbClr val="000000"/>
                        </a:solidFill>
                        <a:effectLst/>
                        <a:latin typeface="Quicksand Medium"/>
                        <a:ea typeface="Calibri" panose="020F0502020204030204" pitchFamily="34" charset="0"/>
                        <a:cs typeface="Times New Roman" panose="02020603050405020304" pitchFamily="18" charset="0"/>
                      </a:rPr>
                      <a:t>                                   </a:t>
                    </a:r>
                    <a:endParaRPr lang="en-US" sz="1200">
                      <a:effectLst/>
                      <a:latin typeface="Quicksand Medium"/>
                      <a:ea typeface="Times New Roman" panose="02020603050405020304" pitchFamily="18" charset="0"/>
                    </a:endParaRPr>
                  </a:p>
                </p:txBody>
              </p:sp>
            </p:grpSp>
          </p:grpSp>
        </p:grpSp>
      </p:grpSp>
      <p:pic>
        <p:nvPicPr>
          <p:cNvPr id="27" name="Picture 26">
            <a:extLst>
              <a:ext uri="{FF2B5EF4-FFF2-40B4-BE49-F238E27FC236}">
                <a16:creationId xmlns:a16="http://schemas.microsoft.com/office/drawing/2014/main" id="{E3831CA4-EAFA-7FDF-8AF0-A037DB59A4CB}"/>
              </a:ext>
            </a:extLst>
          </p:cNvPr>
          <p:cNvPicPr>
            <a:picLocks noChangeAspect="1"/>
          </p:cNvPicPr>
          <p:nvPr/>
        </p:nvPicPr>
        <p:blipFill>
          <a:blip r:embed="rId3"/>
          <a:stretch>
            <a:fillRect/>
          </a:stretch>
        </p:blipFill>
        <p:spPr>
          <a:xfrm>
            <a:off x="4963632" y="990600"/>
            <a:ext cx="6885467" cy="4264967"/>
          </a:xfrm>
          <a:prstGeom prst="rect">
            <a:avLst/>
          </a:prstGeom>
        </p:spPr>
      </p:pic>
      <p:sp>
        <p:nvSpPr>
          <p:cNvPr id="7" name="Rectangle 6">
            <a:extLst>
              <a:ext uri="{FF2B5EF4-FFF2-40B4-BE49-F238E27FC236}">
                <a16:creationId xmlns:a16="http://schemas.microsoft.com/office/drawing/2014/main" id="{1B95F061-17F9-4088-B733-E42FDEB87CED}"/>
              </a:ext>
            </a:extLst>
          </p:cNvPr>
          <p:cNvSpPr/>
          <p:nvPr/>
        </p:nvSpPr>
        <p:spPr>
          <a:xfrm>
            <a:off x="1297191" y="2560325"/>
            <a:ext cx="3206328" cy="1446550"/>
          </a:xfrm>
          <a:prstGeom prst="rect">
            <a:avLst/>
          </a:prstGeom>
        </p:spPr>
        <p:txBody>
          <a:bodyPr wrap="square">
            <a:spAutoFit/>
          </a:bodyPr>
          <a:lstStyle/>
          <a:p>
            <a:pPr defTabSz="1219170">
              <a:buClr>
                <a:srgbClr val="000000"/>
              </a:buClr>
              <a:buSzPts val="6000"/>
            </a:pPr>
            <a:r>
              <a:rPr lang="en-US" sz="2200" kern="0" dirty="0">
                <a:solidFill>
                  <a:srgbClr val="000000"/>
                </a:solidFill>
                <a:latin typeface="Quicksand Medium"/>
                <a:ea typeface="Calibri"/>
                <a:cs typeface="Calibri"/>
                <a:sym typeface="Calibri"/>
              </a:rPr>
              <a:t>Then draw a line to connect the bottom-most part of the newly created arc with the circle.</a:t>
            </a:r>
          </a:p>
        </p:txBody>
      </p:sp>
      <p:sp>
        <p:nvSpPr>
          <p:cNvPr id="12" name="TextBox 11">
            <a:extLst>
              <a:ext uri="{FF2B5EF4-FFF2-40B4-BE49-F238E27FC236}">
                <a16:creationId xmlns:a16="http://schemas.microsoft.com/office/drawing/2014/main" id="{EC4518A4-69A3-4113-990E-7B2E4E2B74CF}"/>
              </a:ext>
            </a:extLst>
          </p:cNvPr>
          <p:cNvSpPr txBox="1"/>
          <p:nvPr/>
        </p:nvSpPr>
        <p:spPr>
          <a:xfrm>
            <a:off x="181378" y="6290685"/>
            <a:ext cx="856444" cy="379656"/>
          </a:xfrm>
          <a:prstGeom prst="rect">
            <a:avLst/>
          </a:prstGeom>
          <a:noFill/>
        </p:spPr>
        <p:txBody>
          <a:bodyPr wrap="square" rtlCol="0">
            <a:spAutoFit/>
          </a:bodyPr>
          <a:lstStyle/>
          <a:p>
            <a:pPr defTabSz="1219170">
              <a:buClr>
                <a:srgbClr val="000000"/>
              </a:buClr>
            </a:pPr>
            <a:r>
              <a:rPr lang="en-US" sz="1867" kern="0" dirty="0">
                <a:solidFill>
                  <a:srgbClr val="000000"/>
                </a:solidFill>
                <a:latin typeface="Quicksand Medium"/>
                <a:cs typeface="Arial"/>
                <a:sym typeface="Arial"/>
              </a:rPr>
              <a:t>7 </a:t>
            </a:r>
          </a:p>
        </p:txBody>
      </p:sp>
      <p:sp>
        <p:nvSpPr>
          <p:cNvPr id="36" name="Rectangle 35">
            <a:extLst>
              <a:ext uri="{FF2B5EF4-FFF2-40B4-BE49-F238E27FC236}">
                <a16:creationId xmlns:a16="http://schemas.microsoft.com/office/drawing/2014/main" id="{966B982A-772C-4452-98A5-83744FC19248}"/>
              </a:ext>
            </a:extLst>
          </p:cNvPr>
          <p:cNvSpPr/>
          <p:nvPr/>
        </p:nvSpPr>
        <p:spPr>
          <a:xfrm>
            <a:off x="1238855" y="139765"/>
            <a:ext cx="3560590" cy="584775"/>
          </a:xfrm>
          <a:prstGeom prst="rect">
            <a:avLst/>
          </a:prstGeom>
        </p:spPr>
        <p:txBody>
          <a:bodyPr wrap="none">
            <a:spAutoFit/>
          </a:bodyPr>
          <a:lstStyle/>
          <a:p>
            <a:pPr defTabSz="1219170">
              <a:buClr>
                <a:srgbClr val="000000"/>
              </a:buClr>
              <a:buSzPts val="6000"/>
            </a:pPr>
            <a:r>
              <a:rPr lang="en-US" sz="3200" b="1" kern="0" dirty="0">
                <a:solidFill>
                  <a:srgbClr val="000000"/>
                </a:solidFill>
                <a:latin typeface="Quicksand Medium"/>
                <a:ea typeface="Calibri"/>
                <a:cs typeface="Arial" panose="020B0604020202020204" pitchFamily="34" charset="0"/>
                <a:sym typeface="Calibri"/>
              </a:rPr>
              <a:t>Carabiner Modeling</a:t>
            </a:r>
          </a:p>
        </p:txBody>
      </p:sp>
      <p:sp>
        <p:nvSpPr>
          <p:cNvPr id="16" name="Rectangle 15">
            <a:extLst>
              <a:ext uri="{FF2B5EF4-FFF2-40B4-BE49-F238E27FC236}">
                <a16:creationId xmlns:a16="http://schemas.microsoft.com/office/drawing/2014/main" id="{DC60CDA3-293B-40EA-FBED-D899D2973B98}"/>
              </a:ext>
            </a:extLst>
          </p:cNvPr>
          <p:cNvSpPr/>
          <p:nvPr/>
        </p:nvSpPr>
        <p:spPr>
          <a:xfrm>
            <a:off x="1266562" y="4473326"/>
            <a:ext cx="3505176" cy="1107996"/>
          </a:xfrm>
          <a:prstGeom prst="rect">
            <a:avLst/>
          </a:prstGeom>
        </p:spPr>
        <p:txBody>
          <a:bodyPr wrap="square">
            <a:spAutoFit/>
          </a:bodyPr>
          <a:lstStyle/>
          <a:p>
            <a:pPr defTabSz="1219170">
              <a:buClr>
                <a:srgbClr val="000000"/>
              </a:buClr>
              <a:buSzPts val="6000"/>
            </a:pPr>
            <a:r>
              <a:rPr lang="en-US" sz="2200" kern="0" dirty="0">
                <a:solidFill>
                  <a:srgbClr val="000000"/>
                </a:solidFill>
                <a:latin typeface="Quicksand Medium"/>
                <a:ea typeface="Calibri"/>
                <a:cs typeface="Calibri"/>
                <a:sym typeface="Calibri"/>
              </a:rPr>
              <a:t>Then using the eraser tool remove all unnecessary lines.</a:t>
            </a:r>
          </a:p>
        </p:txBody>
      </p:sp>
      <p:pic>
        <p:nvPicPr>
          <p:cNvPr id="25" name="Picture 24" descr="A screenshot of a computer&#10;&#10;Description automatically generated with medium confidence">
            <a:extLst>
              <a:ext uri="{FF2B5EF4-FFF2-40B4-BE49-F238E27FC236}">
                <a16:creationId xmlns:a16="http://schemas.microsoft.com/office/drawing/2014/main" id="{2A058353-A186-21D0-3E3D-484A7F1DE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3632" y="1001104"/>
            <a:ext cx="6885467" cy="4270057"/>
          </a:xfrm>
          <a:prstGeom prst="rect">
            <a:avLst/>
          </a:prstGeom>
        </p:spPr>
      </p:pic>
      <p:grpSp>
        <p:nvGrpSpPr>
          <p:cNvPr id="29" name="Group 28">
            <a:extLst>
              <a:ext uri="{FF2B5EF4-FFF2-40B4-BE49-F238E27FC236}">
                <a16:creationId xmlns:a16="http://schemas.microsoft.com/office/drawing/2014/main" id="{5A3AFC06-6ADC-B7AC-2FD1-727918A469E2}"/>
              </a:ext>
            </a:extLst>
          </p:cNvPr>
          <p:cNvGrpSpPr>
            <a:grpSpLocks noChangeAspect="1"/>
          </p:cNvGrpSpPr>
          <p:nvPr/>
        </p:nvGrpSpPr>
        <p:grpSpPr>
          <a:xfrm>
            <a:off x="3162300" y="990600"/>
            <a:ext cx="1465112" cy="1395486"/>
            <a:chOff x="811639" y="1331201"/>
            <a:chExt cx="678006" cy="655083"/>
          </a:xfrm>
        </p:grpSpPr>
        <p:sp>
          <p:nvSpPr>
            <p:cNvPr id="30" name="Rectangle: Rounded Corners 29">
              <a:extLst>
                <a:ext uri="{FF2B5EF4-FFF2-40B4-BE49-F238E27FC236}">
                  <a16:creationId xmlns:a16="http://schemas.microsoft.com/office/drawing/2014/main" id="{1AEA5431-7FE7-7EC5-2027-C6A6E5E610F3}"/>
                </a:ext>
              </a:extLst>
            </p:cNvPr>
            <p:cNvSpPr>
              <a:spLocks/>
            </p:cNvSpPr>
            <p:nvPr/>
          </p:nvSpPr>
          <p:spPr>
            <a:xfrm>
              <a:off x="811639" y="1331201"/>
              <a:ext cx="678006" cy="655083"/>
            </a:xfrm>
            <a:prstGeom prst="roundRect">
              <a:avLst>
                <a:gd name="adj" fmla="val 8558"/>
              </a:avLst>
            </a:prstGeom>
            <a:solidFill>
              <a:srgbClr val="E7E7E7"/>
            </a:solidFill>
            <a:ln w="25400">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atin typeface="Quicksand Medium"/>
              </a:endParaRPr>
            </a:p>
          </p:txBody>
        </p:sp>
        <p:grpSp>
          <p:nvGrpSpPr>
            <p:cNvPr id="31" name="Group 30">
              <a:extLst>
                <a:ext uri="{FF2B5EF4-FFF2-40B4-BE49-F238E27FC236}">
                  <a16:creationId xmlns:a16="http://schemas.microsoft.com/office/drawing/2014/main" id="{71EF5061-45B9-6DF5-C6D1-008DFF1A5191}"/>
                </a:ext>
              </a:extLst>
            </p:cNvPr>
            <p:cNvGrpSpPr/>
            <p:nvPr/>
          </p:nvGrpSpPr>
          <p:grpSpPr>
            <a:xfrm>
              <a:off x="933347" y="1338862"/>
              <a:ext cx="434402" cy="580026"/>
              <a:chOff x="2309813" y="1227465"/>
              <a:chExt cx="434402" cy="580026"/>
            </a:xfrm>
          </p:grpSpPr>
          <p:grpSp>
            <p:nvGrpSpPr>
              <p:cNvPr id="32" name="Group 31">
                <a:extLst>
                  <a:ext uri="{FF2B5EF4-FFF2-40B4-BE49-F238E27FC236}">
                    <a16:creationId xmlns:a16="http://schemas.microsoft.com/office/drawing/2014/main" id="{3A3AE72B-678C-FCB4-C703-97288D3D4BEF}"/>
                  </a:ext>
                </a:extLst>
              </p:cNvPr>
              <p:cNvGrpSpPr/>
              <p:nvPr/>
            </p:nvGrpSpPr>
            <p:grpSpPr>
              <a:xfrm>
                <a:off x="2309813" y="1318296"/>
                <a:ext cx="434402" cy="489195"/>
                <a:chOff x="887192" y="699646"/>
                <a:chExt cx="434402" cy="489195"/>
              </a:xfrm>
            </p:grpSpPr>
            <p:grpSp>
              <p:nvGrpSpPr>
                <p:cNvPr id="34" name="Group 33">
                  <a:extLst>
                    <a:ext uri="{FF2B5EF4-FFF2-40B4-BE49-F238E27FC236}">
                      <a16:creationId xmlns:a16="http://schemas.microsoft.com/office/drawing/2014/main" id="{C5BED65C-51B1-3667-FAA0-9C96F0315211}"/>
                    </a:ext>
                  </a:extLst>
                </p:cNvPr>
                <p:cNvGrpSpPr/>
                <p:nvPr/>
              </p:nvGrpSpPr>
              <p:grpSpPr>
                <a:xfrm>
                  <a:off x="890687" y="699646"/>
                  <a:ext cx="374900" cy="431052"/>
                  <a:chOff x="890687" y="699646"/>
                  <a:chExt cx="374900" cy="431052"/>
                </a:xfrm>
              </p:grpSpPr>
              <p:sp>
                <p:nvSpPr>
                  <p:cNvPr id="48" name="Flowchart: Manual Input 47">
                    <a:extLst>
                      <a:ext uri="{FF2B5EF4-FFF2-40B4-BE49-F238E27FC236}">
                        <a16:creationId xmlns:a16="http://schemas.microsoft.com/office/drawing/2014/main" id="{B582CF42-FF35-19BF-B264-F2EE8D4C8A96}"/>
                      </a:ext>
                    </a:extLst>
                  </p:cNvPr>
                  <p:cNvSpPr/>
                  <p:nvPr/>
                </p:nvSpPr>
                <p:spPr>
                  <a:xfrm rot="1355009" flipV="1">
                    <a:off x="890687" y="953658"/>
                    <a:ext cx="247301" cy="177040"/>
                  </a:xfrm>
                  <a:prstGeom prst="flowChartManualInput">
                    <a:avLst/>
                  </a:prstGeom>
                  <a:solidFill>
                    <a:srgbClr val="F97E9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Quicksand Medium"/>
                    </a:endParaRPr>
                  </a:p>
                </p:txBody>
              </p:sp>
              <p:grpSp>
                <p:nvGrpSpPr>
                  <p:cNvPr id="49" name="Group 48">
                    <a:extLst>
                      <a:ext uri="{FF2B5EF4-FFF2-40B4-BE49-F238E27FC236}">
                        <a16:creationId xmlns:a16="http://schemas.microsoft.com/office/drawing/2014/main" id="{7084DBFD-80A0-504F-D758-C020316FB3F5}"/>
                      </a:ext>
                    </a:extLst>
                  </p:cNvPr>
                  <p:cNvGrpSpPr/>
                  <p:nvPr/>
                </p:nvGrpSpPr>
                <p:grpSpPr>
                  <a:xfrm>
                    <a:off x="971617" y="699646"/>
                    <a:ext cx="293970" cy="299692"/>
                    <a:chOff x="971617" y="699646"/>
                    <a:chExt cx="293970" cy="299692"/>
                  </a:xfrm>
                </p:grpSpPr>
                <p:sp>
                  <p:nvSpPr>
                    <p:cNvPr id="50" name="Parallelogram 49">
                      <a:extLst>
                        <a:ext uri="{FF2B5EF4-FFF2-40B4-BE49-F238E27FC236}">
                          <a16:creationId xmlns:a16="http://schemas.microsoft.com/office/drawing/2014/main" id="{4CE35636-BD68-3929-4802-D86B466EBDA9}"/>
                        </a:ext>
                      </a:extLst>
                    </p:cNvPr>
                    <p:cNvSpPr/>
                    <p:nvPr/>
                  </p:nvSpPr>
                  <p:spPr>
                    <a:xfrm rot="1381747">
                      <a:off x="971617" y="699646"/>
                      <a:ext cx="281714" cy="275271"/>
                    </a:xfrm>
                    <a:prstGeom prst="parallelogram">
                      <a:avLst>
                        <a:gd name="adj" fmla="val 42968"/>
                      </a:avLst>
                    </a:prstGeom>
                    <a:solidFill>
                      <a:srgbClr val="F97E9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Quicksand Medium"/>
                      </a:endParaRPr>
                    </a:p>
                  </p:txBody>
                </p:sp>
                <p:sp>
                  <p:nvSpPr>
                    <p:cNvPr id="51" name="Parallelogram 50">
                      <a:extLst>
                        <a:ext uri="{FF2B5EF4-FFF2-40B4-BE49-F238E27FC236}">
                          <a16:creationId xmlns:a16="http://schemas.microsoft.com/office/drawing/2014/main" id="{547A2553-075A-E096-CA88-0E775B7F43CF}"/>
                        </a:ext>
                      </a:extLst>
                    </p:cNvPr>
                    <p:cNvSpPr/>
                    <p:nvPr/>
                  </p:nvSpPr>
                  <p:spPr>
                    <a:xfrm rot="1381747">
                      <a:off x="1054021" y="720072"/>
                      <a:ext cx="211566" cy="279266"/>
                    </a:xfrm>
                    <a:prstGeom prst="parallelogram">
                      <a:avLst>
                        <a:gd name="adj" fmla="val 22847"/>
                      </a:avLst>
                    </a:prstGeom>
                    <a:solidFill>
                      <a:srgbClr val="F97E9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Quicksand Medium"/>
                      </a:endParaRPr>
                    </a:p>
                  </p:txBody>
                </p:sp>
              </p:grpSp>
            </p:grpSp>
            <p:cxnSp>
              <p:nvCxnSpPr>
                <p:cNvPr id="35" name="Straight Connector 34">
                  <a:extLst>
                    <a:ext uri="{FF2B5EF4-FFF2-40B4-BE49-F238E27FC236}">
                      <a16:creationId xmlns:a16="http://schemas.microsoft.com/office/drawing/2014/main" id="{33C33E50-AAAC-D871-D478-F4FCE9E3177F}"/>
                    </a:ext>
                  </a:extLst>
                </p:cNvPr>
                <p:cNvCxnSpPr>
                  <a:cxnSpLocks/>
                </p:cNvCxnSpPr>
                <p:nvPr/>
              </p:nvCxnSpPr>
              <p:spPr>
                <a:xfrm flipH="1" flipV="1">
                  <a:off x="927457" y="904731"/>
                  <a:ext cx="215987" cy="101545"/>
                </a:xfrm>
                <a:prstGeom prst="line">
                  <a:avLst/>
                </a:prstGeom>
                <a:ln w="15875" cap="rnd">
                  <a:solidFill>
                    <a:schemeClr val="bg1"/>
                  </a:solidFill>
                </a:ln>
              </p:spPr>
              <p:style>
                <a:lnRef idx="2">
                  <a:schemeClr val="accent1"/>
                </a:lnRef>
                <a:fillRef idx="0">
                  <a:schemeClr val="accent1"/>
                </a:fillRef>
                <a:effectRef idx="1">
                  <a:schemeClr val="accent1"/>
                </a:effectRef>
                <a:fontRef idx="minor">
                  <a:schemeClr val="tx1"/>
                </a:fontRef>
              </p:style>
            </p:cxnSp>
            <p:sp>
              <p:nvSpPr>
                <p:cNvPr id="37" name="Parallelogram 36">
                  <a:extLst>
                    <a:ext uri="{FF2B5EF4-FFF2-40B4-BE49-F238E27FC236}">
                      <a16:creationId xmlns:a16="http://schemas.microsoft.com/office/drawing/2014/main" id="{B8B820F6-4EE0-7A05-5A2A-198B5C5F97DB}"/>
                    </a:ext>
                  </a:extLst>
                </p:cNvPr>
                <p:cNvSpPr/>
                <p:nvPr/>
              </p:nvSpPr>
              <p:spPr>
                <a:xfrm rot="18238545">
                  <a:off x="996267" y="953778"/>
                  <a:ext cx="424406" cy="45719"/>
                </a:xfrm>
                <a:prstGeom prst="parallelogram">
                  <a:avLst>
                    <a:gd name="adj" fmla="val 213683"/>
                  </a:avLst>
                </a:prstGeom>
                <a:solidFill>
                  <a:srgbClr val="F4204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Quicksand Medium"/>
                  </a:endParaRPr>
                </a:p>
              </p:txBody>
            </p:sp>
            <p:cxnSp>
              <p:nvCxnSpPr>
                <p:cNvPr id="38" name="Straight Connector 37">
                  <a:extLst>
                    <a:ext uri="{FF2B5EF4-FFF2-40B4-BE49-F238E27FC236}">
                      <a16:creationId xmlns:a16="http://schemas.microsoft.com/office/drawing/2014/main" id="{1DB40F94-2179-0029-5FBF-A7F5D4DD60AF}"/>
                    </a:ext>
                  </a:extLst>
                </p:cNvPr>
                <p:cNvCxnSpPr>
                  <a:cxnSpLocks/>
                </p:cNvCxnSpPr>
                <p:nvPr/>
              </p:nvCxnSpPr>
              <p:spPr>
                <a:xfrm flipH="1">
                  <a:off x="1144572" y="760423"/>
                  <a:ext cx="174641" cy="250611"/>
                </a:xfrm>
                <a:prstGeom prst="line">
                  <a:avLst/>
                </a:prstGeom>
                <a:ln w="12700" cap="rnd">
                  <a:solidFill>
                    <a:schemeClr val="bg1"/>
                  </a:solidFill>
                </a:ln>
              </p:spPr>
              <p:style>
                <a:lnRef idx="2">
                  <a:schemeClr val="accent1"/>
                </a:lnRef>
                <a:fillRef idx="0">
                  <a:schemeClr val="accent1"/>
                </a:fillRef>
                <a:effectRef idx="1">
                  <a:schemeClr val="accent1"/>
                </a:effectRef>
                <a:fontRef idx="minor">
                  <a:schemeClr val="tx1"/>
                </a:fontRef>
              </p:style>
            </p:cxnSp>
            <p:grpSp>
              <p:nvGrpSpPr>
                <p:cNvPr id="39" name="Group 38">
                  <a:extLst>
                    <a:ext uri="{FF2B5EF4-FFF2-40B4-BE49-F238E27FC236}">
                      <a16:creationId xmlns:a16="http://schemas.microsoft.com/office/drawing/2014/main" id="{8DB07019-0F9F-4954-5A27-3FEEEF194353}"/>
                    </a:ext>
                  </a:extLst>
                </p:cNvPr>
                <p:cNvGrpSpPr/>
                <p:nvPr/>
              </p:nvGrpSpPr>
              <p:grpSpPr>
                <a:xfrm>
                  <a:off x="887192" y="704698"/>
                  <a:ext cx="434402" cy="457312"/>
                  <a:chOff x="887192" y="704698"/>
                  <a:chExt cx="434402" cy="457312"/>
                </a:xfrm>
              </p:grpSpPr>
              <p:cxnSp>
                <p:nvCxnSpPr>
                  <p:cNvPr id="41" name="Straight Connector 40">
                    <a:extLst>
                      <a:ext uri="{FF2B5EF4-FFF2-40B4-BE49-F238E27FC236}">
                        <a16:creationId xmlns:a16="http://schemas.microsoft.com/office/drawing/2014/main" id="{FD1DFC35-CC41-31E8-3F7B-787B69B1B0AA}"/>
                      </a:ext>
                    </a:extLst>
                  </p:cNvPr>
                  <p:cNvCxnSpPr>
                    <a:cxnSpLocks/>
                  </p:cNvCxnSpPr>
                  <p:nvPr/>
                </p:nvCxnSpPr>
                <p:spPr>
                  <a:xfrm flipH="1" flipV="1">
                    <a:off x="1135913" y="704698"/>
                    <a:ext cx="185681" cy="57303"/>
                  </a:xfrm>
                  <a:prstGeom prst="line">
                    <a:avLst/>
                  </a:prstGeom>
                  <a:ln w="15875" cap="rnd">
                    <a:solidFill>
                      <a:schemeClr val="tx1"/>
                    </a:solidFill>
                  </a:ln>
                </p:spPr>
                <p:style>
                  <a:lnRef idx="2">
                    <a:schemeClr val="accent1"/>
                  </a:lnRef>
                  <a:fillRef idx="0">
                    <a:schemeClr val="accent1"/>
                  </a:fillRef>
                  <a:effectRef idx="1">
                    <a:schemeClr val="accent1"/>
                  </a:effectRef>
                  <a:fontRef idx="minor">
                    <a:schemeClr val="tx1"/>
                  </a:fontRef>
                </p:style>
              </p:cxnSp>
              <p:grpSp>
                <p:nvGrpSpPr>
                  <p:cNvPr id="42" name="Group 41">
                    <a:extLst>
                      <a:ext uri="{FF2B5EF4-FFF2-40B4-BE49-F238E27FC236}">
                        <a16:creationId xmlns:a16="http://schemas.microsoft.com/office/drawing/2014/main" id="{0B393BA4-A14B-0E9A-9321-70174915CD33}"/>
                      </a:ext>
                    </a:extLst>
                  </p:cNvPr>
                  <p:cNvGrpSpPr/>
                  <p:nvPr/>
                </p:nvGrpSpPr>
                <p:grpSpPr>
                  <a:xfrm>
                    <a:off x="887192" y="707706"/>
                    <a:ext cx="432963" cy="454304"/>
                    <a:chOff x="887192" y="707706"/>
                    <a:chExt cx="432963" cy="454304"/>
                  </a:xfrm>
                </p:grpSpPr>
                <p:cxnSp>
                  <p:nvCxnSpPr>
                    <p:cNvPr id="43" name="Straight Connector 42">
                      <a:extLst>
                        <a:ext uri="{FF2B5EF4-FFF2-40B4-BE49-F238E27FC236}">
                          <a16:creationId xmlns:a16="http://schemas.microsoft.com/office/drawing/2014/main" id="{313ACFA7-B1E0-26BC-351A-CF433A77AF47}"/>
                        </a:ext>
                      </a:extLst>
                    </p:cNvPr>
                    <p:cNvCxnSpPr>
                      <a:cxnSpLocks/>
                    </p:cNvCxnSpPr>
                    <p:nvPr/>
                  </p:nvCxnSpPr>
                  <p:spPr>
                    <a:xfrm flipH="1">
                      <a:off x="921762" y="707706"/>
                      <a:ext cx="215461" cy="197025"/>
                    </a:xfrm>
                    <a:prstGeom prst="line">
                      <a:avLst/>
                    </a:prstGeom>
                    <a:ln w="19050" cap="rnd">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CD79BF2A-B544-3039-AF3A-583E2D39BDA7}"/>
                        </a:ext>
                      </a:extLst>
                    </p:cNvPr>
                    <p:cNvCxnSpPr>
                      <a:cxnSpLocks/>
                    </p:cNvCxnSpPr>
                    <p:nvPr/>
                  </p:nvCxnSpPr>
                  <p:spPr>
                    <a:xfrm flipH="1">
                      <a:off x="887192" y="912960"/>
                      <a:ext cx="33919" cy="132884"/>
                    </a:xfrm>
                    <a:prstGeom prst="line">
                      <a:avLst/>
                    </a:prstGeom>
                    <a:ln w="19050" cap="rnd">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F6A59A05-34D4-564C-EF68-D828F59FEF43}"/>
                        </a:ext>
                      </a:extLst>
                    </p:cNvPr>
                    <p:cNvCxnSpPr>
                      <a:cxnSpLocks/>
                    </p:cNvCxnSpPr>
                    <p:nvPr/>
                  </p:nvCxnSpPr>
                  <p:spPr>
                    <a:xfrm flipH="1" flipV="1">
                      <a:off x="891386" y="1050607"/>
                      <a:ext cx="210846" cy="111403"/>
                    </a:xfrm>
                    <a:prstGeom prst="line">
                      <a:avLst/>
                    </a:prstGeom>
                    <a:ln w="19050" cap="rnd">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37A9201C-8456-290E-135E-FE9F634F2C09}"/>
                        </a:ext>
                      </a:extLst>
                    </p:cNvPr>
                    <p:cNvCxnSpPr>
                      <a:cxnSpLocks/>
                    </p:cNvCxnSpPr>
                    <p:nvPr/>
                  </p:nvCxnSpPr>
                  <p:spPr>
                    <a:xfrm flipH="1">
                      <a:off x="1103885" y="897682"/>
                      <a:ext cx="176184" cy="262462"/>
                    </a:xfrm>
                    <a:prstGeom prst="line">
                      <a:avLst/>
                    </a:prstGeom>
                    <a:ln w="15875" cap="rnd">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119F0F86-A76F-32CB-C297-B1B196E65714}"/>
                        </a:ext>
                      </a:extLst>
                    </p:cNvPr>
                    <p:cNvCxnSpPr>
                      <a:cxnSpLocks/>
                    </p:cNvCxnSpPr>
                    <p:nvPr/>
                  </p:nvCxnSpPr>
                  <p:spPr>
                    <a:xfrm flipH="1">
                      <a:off x="1284772" y="766763"/>
                      <a:ext cx="35383" cy="122444"/>
                    </a:xfrm>
                    <a:prstGeom prst="line">
                      <a:avLst/>
                    </a:prstGeom>
                    <a:ln w="15875" cap="rnd">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40" name="Straight Connector 39">
                  <a:extLst>
                    <a:ext uri="{FF2B5EF4-FFF2-40B4-BE49-F238E27FC236}">
                      <a16:creationId xmlns:a16="http://schemas.microsoft.com/office/drawing/2014/main" id="{59D82929-2DAF-9605-FB8E-6E6B1C8553D9}"/>
                    </a:ext>
                  </a:extLst>
                </p:cNvPr>
                <p:cNvCxnSpPr>
                  <a:cxnSpLocks/>
                </p:cNvCxnSpPr>
                <p:nvPr/>
              </p:nvCxnSpPr>
              <p:spPr>
                <a:xfrm flipH="1">
                  <a:off x="1101878" y="1017880"/>
                  <a:ext cx="41930" cy="126715"/>
                </a:xfrm>
                <a:prstGeom prst="line">
                  <a:avLst/>
                </a:prstGeom>
                <a:ln w="19050" cap="rnd">
                  <a:solidFill>
                    <a:schemeClr val="bg1"/>
                  </a:solidFill>
                </a:ln>
              </p:spPr>
              <p:style>
                <a:lnRef idx="2">
                  <a:schemeClr val="accent1"/>
                </a:lnRef>
                <a:fillRef idx="0">
                  <a:schemeClr val="accent1"/>
                </a:fillRef>
                <a:effectRef idx="1">
                  <a:schemeClr val="accent1"/>
                </a:effectRef>
                <a:fontRef idx="minor">
                  <a:schemeClr val="tx1"/>
                </a:fontRef>
              </p:style>
            </p:cxnSp>
          </p:grpSp>
          <p:pic>
            <p:nvPicPr>
              <p:cNvPr id="33" name="Picture 32">
                <a:extLst>
                  <a:ext uri="{FF2B5EF4-FFF2-40B4-BE49-F238E27FC236}">
                    <a16:creationId xmlns:a16="http://schemas.microsoft.com/office/drawing/2014/main" id="{87C6ABAF-16DD-4CBA-1DC2-5D81632AC934}"/>
                  </a:ext>
                </a:extLst>
              </p:cNvPr>
              <p:cNvPicPr>
                <a:picLocks/>
              </p:cNvPicPr>
              <p:nvPr/>
            </p:nvPicPr>
            <p:blipFill>
              <a:blip r:embed="rId5">
                <a:extLst>
                  <a:ext uri="{BEBA8EAE-BF5A-486C-A8C5-ECC9F3942E4B}">
                    <a14:imgProps xmlns:a14="http://schemas.microsoft.com/office/drawing/2010/main">
                      <a14:imgLayer r:embed="rId6">
                        <a14:imgEffect>
                          <a14:artisticMarker/>
                        </a14:imgEffect>
                      </a14:imgLayer>
                    </a14:imgProps>
                  </a:ext>
                </a:extLst>
              </a:blip>
              <a:stretch>
                <a:fillRect/>
              </a:stretch>
            </p:blipFill>
            <p:spPr>
              <a:xfrm rot="18559636">
                <a:off x="2322776" y="1369679"/>
                <a:ext cx="449034" cy="164606"/>
              </a:xfrm>
              <a:prstGeom prst="rect">
                <a:avLst/>
              </a:prstGeom>
            </p:spPr>
          </p:pic>
        </p:grpSp>
      </p:grpSp>
    </p:spTree>
    <p:extLst>
      <p:ext uri="{BB962C8B-B14F-4D97-AF65-F5344CB8AC3E}">
        <p14:creationId xmlns:p14="http://schemas.microsoft.com/office/powerpoint/2010/main" val="1178860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1000"/>
                                        <p:tgtEl>
                                          <p:spTgt spid="16"/>
                                        </p:tgtEl>
                                      </p:cBhvr>
                                    </p:animEffect>
                                  </p:childTnLst>
                                </p:cTn>
                              </p:par>
                              <p:par>
                                <p:cTn id="16" presetID="10" presetClass="entr" presetSubtype="0" fill="hold"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par>
                                <p:cTn id="19" presetID="10"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grpSp>
        <p:nvGrpSpPr>
          <p:cNvPr id="4" name="Group 3">
            <a:extLst>
              <a:ext uri="{FF2B5EF4-FFF2-40B4-BE49-F238E27FC236}">
                <a16:creationId xmlns:a16="http://schemas.microsoft.com/office/drawing/2014/main" id="{D09CA15B-EC08-7879-9095-388C6632FF50}"/>
              </a:ext>
            </a:extLst>
          </p:cNvPr>
          <p:cNvGrpSpPr/>
          <p:nvPr/>
        </p:nvGrpSpPr>
        <p:grpSpPr>
          <a:xfrm>
            <a:off x="1371599" y="1001104"/>
            <a:ext cx="1485901" cy="1361096"/>
            <a:chOff x="4917240" y="5005630"/>
            <a:chExt cx="675403" cy="633803"/>
          </a:xfrm>
          <a:solidFill>
            <a:srgbClr val="F2F3F4"/>
          </a:solidFill>
        </p:grpSpPr>
        <p:sp>
          <p:nvSpPr>
            <p:cNvPr id="5" name="Rectangle: Rounded Corners 4">
              <a:extLst>
                <a:ext uri="{FF2B5EF4-FFF2-40B4-BE49-F238E27FC236}">
                  <a16:creationId xmlns:a16="http://schemas.microsoft.com/office/drawing/2014/main" id="{88A0D8A9-431E-0C73-CD8B-9A5582BB71AF}"/>
                </a:ext>
              </a:extLst>
            </p:cNvPr>
            <p:cNvSpPr>
              <a:spLocks/>
            </p:cNvSpPr>
            <p:nvPr/>
          </p:nvSpPr>
          <p:spPr>
            <a:xfrm>
              <a:off x="4917240" y="5005630"/>
              <a:ext cx="675403" cy="633803"/>
            </a:xfrm>
            <a:prstGeom prst="roundRect">
              <a:avLst>
                <a:gd name="adj" fmla="val 8558"/>
              </a:avLst>
            </a:prstGeom>
            <a:grpFill/>
            <a:ln w="25400">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Quicksand Medium"/>
                </a:rPr>
                <a:t>c</a:t>
              </a:r>
            </a:p>
          </p:txBody>
        </p:sp>
        <p:pic>
          <p:nvPicPr>
            <p:cNvPr id="8" name="Picture 7" descr="Logo, company name&#10;&#10;Description automatically generated">
              <a:extLst>
                <a:ext uri="{FF2B5EF4-FFF2-40B4-BE49-F238E27FC236}">
                  <a16:creationId xmlns:a16="http://schemas.microsoft.com/office/drawing/2014/main" id="{45452AD2-5A82-B7C4-D9B6-C40F202717E2}"/>
                </a:ext>
              </a:extLst>
            </p:cNvPr>
            <p:cNvPicPr>
              <a:picLocks noChangeAspect="1"/>
            </p:cNvPicPr>
            <p:nvPr/>
          </p:nvPicPr>
          <p:blipFill rotWithShape="1">
            <a:blip r:embed="rId3">
              <a:extLst>
                <a:ext uri="{28A0092B-C50C-407E-A947-70E740481C1C}">
                  <a14:useLocalDpi xmlns:a14="http://schemas.microsoft.com/office/drawing/2010/main" val="0"/>
                </a:ext>
              </a:extLst>
            </a:blip>
            <a:srcRect l="49282" t="65072" r="35456" b="4426"/>
            <a:stretch/>
          </p:blipFill>
          <p:spPr>
            <a:xfrm>
              <a:off x="5012984" y="5035140"/>
              <a:ext cx="535847" cy="567367"/>
            </a:xfrm>
            <a:prstGeom prst="rect">
              <a:avLst/>
            </a:prstGeom>
            <a:grpFill/>
          </p:spPr>
        </p:pic>
      </p:grpSp>
      <p:sp>
        <p:nvSpPr>
          <p:cNvPr id="7" name="Rectangle 6">
            <a:extLst>
              <a:ext uri="{FF2B5EF4-FFF2-40B4-BE49-F238E27FC236}">
                <a16:creationId xmlns:a16="http://schemas.microsoft.com/office/drawing/2014/main" id="{1B95F061-17F9-4088-B733-E42FDEB87CED}"/>
              </a:ext>
            </a:extLst>
          </p:cNvPr>
          <p:cNvSpPr/>
          <p:nvPr/>
        </p:nvSpPr>
        <p:spPr>
          <a:xfrm>
            <a:off x="1256347" y="2570049"/>
            <a:ext cx="3432611" cy="1569660"/>
          </a:xfrm>
          <a:prstGeom prst="rect">
            <a:avLst/>
          </a:prstGeom>
        </p:spPr>
        <p:txBody>
          <a:bodyPr wrap="square">
            <a:spAutoFit/>
          </a:bodyPr>
          <a:lstStyle/>
          <a:p>
            <a:pPr defTabSz="1219170">
              <a:buClr>
                <a:srgbClr val="000000"/>
              </a:buClr>
              <a:buSzPts val="6000"/>
            </a:pPr>
            <a:r>
              <a:rPr lang="en-US" sz="2400" kern="0" dirty="0">
                <a:solidFill>
                  <a:srgbClr val="000000"/>
                </a:solidFill>
                <a:latin typeface="Quicksand Medium"/>
                <a:ea typeface="Calibri"/>
                <a:cs typeface="Calibri"/>
                <a:sym typeface="Calibri"/>
              </a:rPr>
              <a:t>Then select the top arc, and the two vertical lines, and use the offset tool and offset it 10mm.</a:t>
            </a:r>
            <a:endParaRPr lang="en-US" sz="2267" kern="0" dirty="0">
              <a:solidFill>
                <a:srgbClr val="000000"/>
              </a:solidFill>
              <a:latin typeface="Quicksand Medium"/>
              <a:ea typeface="Calibri"/>
              <a:cs typeface="Calibri"/>
              <a:sym typeface="Calibri"/>
            </a:endParaRPr>
          </a:p>
        </p:txBody>
      </p:sp>
      <p:sp>
        <p:nvSpPr>
          <p:cNvPr id="12" name="TextBox 11">
            <a:extLst>
              <a:ext uri="{FF2B5EF4-FFF2-40B4-BE49-F238E27FC236}">
                <a16:creationId xmlns:a16="http://schemas.microsoft.com/office/drawing/2014/main" id="{EC4518A4-69A3-4113-990E-7B2E4E2B74CF}"/>
              </a:ext>
            </a:extLst>
          </p:cNvPr>
          <p:cNvSpPr txBox="1"/>
          <p:nvPr/>
        </p:nvSpPr>
        <p:spPr>
          <a:xfrm>
            <a:off x="181378" y="6290685"/>
            <a:ext cx="856444" cy="379656"/>
          </a:xfrm>
          <a:prstGeom prst="rect">
            <a:avLst/>
          </a:prstGeom>
          <a:noFill/>
        </p:spPr>
        <p:txBody>
          <a:bodyPr wrap="square" rtlCol="0">
            <a:spAutoFit/>
          </a:bodyPr>
          <a:lstStyle/>
          <a:p>
            <a:pPr defTabSz="1219170">
              <a:buClr>
                <a:srgbClr val="000000"/>
              </a:buClr>
            </a:pPr>
            <a:r>
              <a:rPr lang="en-US" sz="1867" kern="0" dirty="0">
                <a:solidFill>
                  <a:srgbClr val="000000"/>
                </a:solidFill>
                <a:latin typeface="Quicksand Medium"/>
                <a:cs typeface="Arial"/>
                <a:sym typeface="Arial"/>
              </a:rPr>
              <a:t>8</a:t>
            </a:r>
          </a:p>
        </p:txBody>
      </p:sp>
      <p:sp>
        <p:nvSpPr>
          <p:cNvPr id="36" name="Rectangle 35">
            <a:extLst>
              <a:ext uri="{FF2B5EF4-FFF2-40B4-BE49-F238E27FC236}">
                <a16:creationId xmlns:a16="http://schemas.microsoft.com/office/drawing/2014/main" id="{966B982A-772C-4452-98A5-83744FC19248}"/>
              </a:ext>
            </a:extLst>
          </p:cNvPr>
          <p:cNvSpPr/>
          <p:nvPr/>
        </p:nvSpPr>
        <p:spPr>
          <a:xfrm>
            <a:off x="1238855" y="139765"/>
            <a:ext cx="3560590" cy="584775"/>
          </a:xfrm>
          <a:prstGeom prst="rect">
            <a:avLst/>
          </a:prstGeom>
        </p:spPr>
        <p:txBody>
          <a:bodyPr wrap="none">
            <a:spAutoFit/>
          </a:bodyPr>
          <a:lstStyle/>
          <a:p>
            <a:pPr defTabSz="1219170">
              <a:buClr>
                <a:srgbClr val="000000"/>
              </a:buClr>
              <a:buSzPts val="6000"/>
            </a:pPr>
            <a:r>
              <a:rPr lang="en-US" sz="3200" b="1" kern="0" dirty="0">
                <a:solidFill>
                  <a:srgbClr val="000000"/>
                </a:solidFill>
                <a:latin typeface="Quicksand Medium"/>
                <a:ea typeface="Calibri"/>
                <a:cs typeface="Arial" panose="020B0604020202020204" pitchFamily="34" charset="0"/>
                <a:sym typeface="Calibri"/>
              </a:rPr>
              <a:t>Carabiner Modeling</a:t>
            </a:r>
          </a:p>
        </p:txBody>
      </p:sp>
      <p:sp>
        <p:nvSpPr>
          <p:cNvPr id="3" name="Rectangle 2">
            <a:extLst>
              <a:ext uri="{FF2B5EF4-FFF2-40B4-BE49-F238E27FC236}">
                <a16:creationId xmlns:a16="http://schemas.microsoft.com/office/drawing/2014/main" id="{15BA0AED-FFC3-08EE-C4E4-C68F613EC849}"/>
              </a:ext>
            </a:extLst>
          </p:cNvPr>
          <p:cNvSpPr/>
          <p:nvPr/>
        </p:nvSpPr>
        <p:spPr>
          <a:xfrm>
            <a:off x="1272228" y="4520513"/>
            <a:ext cx="3493844" cy="1200329"/>
          </a:xfrm>
          <a:prstGeom prst="rect">
            <a:avLst/>
          </a:prstGeom>
        </p:spPr>
        <p:txBody>
          <a:bodyPr wrap="square">
            <a:spAutoFit/>
          </a:bodyPr>
          <a:lstStyle/>
          <a:p>
            <a:pPr defTabSz="1219170">
              <a:buClr>
                <a:srgbClr val="000000"/>
              </a:buClr>
              <a:buSzPts val="6000"/>
            </a:pPr>
            <a:r>
              <a:rPr lang="en-US" sz="2400" kern="0" dirty="0">
                <a:solidFill>
                  <a:srgbClr val="000000"/>
                </a:solidFill>
                <a:latin typeface="Quicksand Medium"/>
                <a:ea typeface="Calibri"/>
                <a:cs typeface="Calibri"/>
                <a:sym typeface="Calibri"/>
              </a:rPr>
              <a:t>Then take the remaining lines and offset those 12mm.</a:t>
            </a:r>
          </a:p>
        </p:txBody>
      </p:sp>
      <p:pic>
        <p:nvPicPr>
          <p:cNvPr id="6" name="Picture 5">
            <a:extLst>
              <a:ext uri="{FF2B5EF4-FFF2-40B4-BE49-F238E27FC236}">
                <a16:creationId xmlns:a16="http://schemas.microsoft.com/office/drawing/2014/main" id="{90BFEF4D-9F71-C736-1B93-174474D15BB2}"/>
              </a:ext>
            </a:extLst>
          </p:cNvPr>
          <p:cNvPicPr>
            <a:picLocks noChangeAspect="1"/>
          </p:cNvPicPr>
          <p:nvPr/>
        </p:nvPicPr>
        <p:blipFill>
          <a:blip r:embed="rId4"/>
          <a:stretch>
            <a:fillRect/>
          </a:stretch>
        </p:blipFill>
        <p:spPr>
          <a:xfrm>
            <a:off x="4965769" y="1000122"/>
            <a:ext cx="6883331" cy="4288074"/>
          </a:xfrm>
          <a:prstGeom prst="rect">
            <a:avLst/>
          </a:prstGeom>
        </p:spPr>
      </p:pic>
      <p:pic>
        <p:nvPicPr>
          <p:cNvPr id="38" name="Picture 37" descr="A screenshot of a computer&#10;&#10;Description automatically generated with medium confidence">
            <a:extLst>
              <a:ext uri="{FF2B5EF4-FFF2-40B4-BE49-F238E27FC236}">
                <a16:creationId xmlns:a16="http://schemas.microsoft.com/office/drawing/2014/main" id="{508BFADB-4FEA-3958-1E75-6DACE12883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7655" y="1010220"/>
            <a:ext cx="6881445" cy="4267563"/>
          </a:xfrm>
          <a:prstGeom prst="rect">
            <a:avLst/>
          </a:prstGeom>
        </p:spPr>
      </p:pic>
    </p:spTree>
    <p:extLst>
      <p:ext uri="{BB962C8B-B14F-4D97-AF65-F5344CB8AC3E}">
        <p14:creationId xmlns:p14="http://schemas.microsoft.com/office/powerpoint/2010/main" val="4113057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10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theme/theme1.xml><?xml version="1.0" encoding="utf-8"?>
<a:theme xmlns:a="http://schemas.openxmlformats.org/drawingml/2006/main" name="1_STEAM Robotics Template">
  <a:themeElements>
    <a:clrScheme name="Urban Pop">
      <a:dk1>
        <a:srgbClr val="000000"/>
      </a:dk1>
      <a:lt1>
        <a:srgbClr val="FFFFFF"/>
      </a:lt1>
      <a:dk2>
        <a:srgbClr val="282828"/>
      </a:dk2>
      <a:lt2>
        <a:srgbClr val="D4D4D4"/>
      </a:lt2>
      <a:accent1>
        <a:srgbClr val="86CE24"/>
      </a:accent1>
      <a:accent2>
        <a:srgbClr val="00A2E6"/>
      </a:accent2>
      <a:accent3>
        <a:srgbClr val="FAC810"/>
      </a:accent3>
      <a:accent4>
        <a:srgbClr val="7D8F8C"/>
      </a:accent4>
      <a:accent5>
        <a:srgbClr val="D06B20"/>
      </a:accent5>
      <a:accent6>
        <a:srgbClr val="958B8B"/>
      </a:accent6>
      <a:hlink>
        <a:srgbClr val="FF99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TEAM Robotics Template">
  <a:themeElements>
    <a:clrScheme name="Urban Pop">
      <a:dk1>
        <a:srgbClr val="000000"/>
      </a:dk1>
      <a:lt1>
        <a:srgbClr val="FFFFFF"/>
      </a:lt1>
      <a:dk2>
        <a:srgbClr val="282828"/>
      </a:dk2>
      <a:lt2>
        <a:srgbClr val="D4D4D4"/>
      </a:lt2>
      <a:accent1>
        <a:srgbClr val="86CE24"/>
      </a:accent1>
      <a:accent2>
        <a:srgbClr val="00A2E6"/>
      </a:accent2>
      <a:accent3>
        <a:srgbClr val="FAC810"/>
      </a:accent3>
      <a:accent4>
        <a:srgbClr val="7D8F8C"/>
      </a:accent4>
      <a:accent5>
        <a:srgbClr val="D06B20"/>
      </a:accent5>
      <a:accent6>
        <a:srgbClr val="958B8B"/>
      </a:accent6>
      <a:hlink>
        <a:srgbClr val="FF99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DC3773EB254545B8B4A55EB8E5924E" ma:contentTypeVersion="6" ma:contentTypeDescription="Create a new document." ma:contentTypeScope="" ma:versionID="1d1ae035689b06d4e53e9e906344f5c4">
  <xsd:schema xmlns:xsd="http://www.w3.org/2001/XMLSchema" xmlns:xs="http://www.w3.org/2001/XMLSchema" xmlns:p="http://schemas.microsoft.com/office/2006/metadata/properties" xmlns:ns3="437215fc-c7b1-4a73-bb31-439305b0bf14" targetNamespace="http://schemas.microsoft.com/office/2006/metadata/properties" ma:root="true" ma:fieldsID="9b5f8d07ac4dc4bb25016c407fee1a43" ns3:_="">
    <xsd:import namespace="437215fc-c7b1-4a73-bb31-439305b0bf14"/>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7215fc-c7b1-4a73-bb31-439305b0bf1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48D5E69-B5CE-4675-A61E-C4550CE9DA7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37215fc-c7b1-4a73-bb31-439305b0bf1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34562A0-55C5-4868-BC61-E238119CA628}">
  <ds:schemaRefs>
    <ds:schemaRef ds:uri="http://purl.org/dc/elements/1.1/"/>
    <ds:schemaRef ds:uri="http://schemas.microsoft.com/office/infopath/2007/PartnerControls"/>
    <ds:schemaRef ds:uri="http://schemas.microsoft.com/office/2006/metadata/properties"/>
    <ds:schemaRef ds:uri="http://schemas.microsoft.com/office/2006/documentManagement/types"/>
    <ds:schemaRef ds:uri="http://purl.org/dc/dcmitype/"/>
    <ds:schemaRef ds:uri="http://purl.org/dc/terms/"/>
    <ds:schemaRef ds:uri="http://schemas.openxmlformats.org/package/2006/metadata/core-properties"/>
    <ds:schemaRef ds:uri="437215fc-c7b1-4a73-bb31-439305b0bf14"/>
    <ds:schemaRef ds:uri="http://www.w3.org/XML/1998/namespace"/>
  </ds:schemaRefs>
</ds:datastoreItem>
</file>

<file path=customXml/itemProps3.xml><?xml version="1.0" encoding="utf-8"?>
<ds:datastoreItem xmlns:ds="http://schemas.openxmlformats.org/officeDocument/2006/customXml" ds:itemID="{C909EC70-27EC-417F-831F-F8E540CCB51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3311</TotalTime>
  <Words>814</Words>
  <Application>Microsoft Office PowerPoint</Application>
  <PresentationFormat>Widescreen</PresentationFormat>
  <Paragraphs>111</Paragraphs>
  <Slides>24</Slides>
  <Notes>24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24</vt:i4>
      </vt:variant>
    </vt:vector>
  </HeadingPairs>
  <TitlesOfParts>
    <vt:vector size="33" baseType="lpstr">
      <vt:lpstr>Arial</vt:lpstr>
      <vt:lpstr>Arial Black</vt:lpstr>
      <vt:lpstr>Attic Antique</vt:lpstr>
      <vt:lpstr>Calibri</vt:lpstr>
      <vt:lpstr>Helvetica Neue</vt:lpstr>
      <vt:lpstr>Merriweather Sans</vt:lpstr>
      <vt:lpstr>Quicksand Medium</vt:lpstr>
      <vt:lpstr>1_STEAM Robotics Template</vt:lpstr>
      <vt:lpstr>STEAM Robotics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Tim Conner</dc:creator>
  <cp:lastModifiedBy>Tim Conner</cp:lastModifiedBy>
  <cp:revision>65</cp:revision>
  <dcterms:created xsi:type="dcterms:W3CDTF">2023-05-30T18:42:08Z</dcterms:created>
  <dcterms:modified xsi:type="dcterms:W3CDTF">2023-06-22T17:30:41Z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0x0101004ADC3773EB254545B8B4A55EB8E5924E</vt:lpwstr>
  </property>
</Properties>
</file>